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0"/>
  </p:notesMasterIdLst>
  <p:sldIdLst>
    <p:sldId id="256" r:id="rId3"/>
    <p:sldId id="257" r:id="rId4"/>
    <p:sldId id="263" r:id="rId5"/>
    <p:sldId id="429" r:id="rId6"/>
    <p:sldId id="359" r:id="rId7"/>
    <p:sldId id="283" r:id="rId8"/>
    <p:sldId id="303" r:id="rId9"/>
    <p:sldId id="307" r:id="rId10"/>
    <p:sldId id="312" r:id="rId11"/>
    <p:sldId id="378" r:id="rId12"/>
    <p:sldId id="380" r:id="rId13"/>
    <p:sldId id="399" r:id="rId14"/>
    <p:sldId id="400" r:id="rId15"/>
    <p:sldId id="401" r:id="rId16"/>
    <p:sldId id="381" r:id="rId17"/>
    <p:sldId id="368" r:id="rId18"/>
    <p:sldId id="394" r:id="rId19"/>
    <p:sldId id="383" r:id="rId20"/>
    <p:sldId id="385" r:id="rId21"/>
    <p:sldId id="386" r:id="rId22"/>
    <p:sldId id="389" r:id="rId23"/>
    <p:sldId id="390" r:id="rId24"/>
    <p:sldId id="396" r:id="rId25"/>
    <p:sldId id="321" r:id="rId26"/>
    <p:sldId id="402" r:id="rId27"/>
    <p:sldId id="369" r:id="rId28"/>
    <p:sldId id="39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2"/>
    <p:restoredTop sz="78938"/>
  </p:normalViewPr>
  <p:slideViewPr>
    <p:cSldViewPr snapToGrid="0" snapToObjects="1">
      <p:cViewPr varScale="1">
        <p:scale>
          <a:sx n="72" d="100"/>
          <a:sy n="72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3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C8E89F27-B0BD-4D12-915E-DCEA79CBC18A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C86B9DD-A8A2-45B5-A9C9-527DFD526E72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02FDFF63-5939-A442-9C84-2644147B76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95B994-A45A-974A-AEB4-D2100E015BDA}" type="slidenum">
              <a:rPr lang="en-GB" altLang="en-US"/>
              <a:pPr/>
              <a:t>13</a:t>
            </a:fld>
            <a:endParaRPr lang="en-GB" altLang="en-US"/>
          </a:p>
        </p:txBody>
      </p:sp>
      <p:sp>
        <p:nvSpPr>
          <p:cNvPr id="278530" name="Rectangle 1026">
            <a:extLst>
              <a:ext uri="{FF2B5EF4-FFF2-40B4-BE49-F238E27FC236}">
                <a16:creationId xmlns:a16="http://schemas.microsoft.com/office/drawing/2014/main" id="{456357EA-A2D6-4B49-9896-58490EBFA6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1027">
            <a:extLst>
              <a:ext uri="{FF2B5EF4-FFF2-40B4-BE49-F238E27FC236}">
                <a16:creationId xmlns:a16="http://schemas.microsoft.com/office/drawing/2014/main" id="{4946B0B8-B4F3-134D-9A84-6E6977DE8C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461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4B5D12BF-FD1E-2744-A70D-1605E1F825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9A32B2-364A-B346-96EA-E963D43B7654}" type="slidenum">
              <a:rPr lang="en-GB" altLang="en-US"/>
              <a:pPr/>
              <a:t>14</a:t>
            </a:fld>
            <a:endParaRPr lang="en-GB" altLang="en-US"/>
          </a:p>
        </p:txBody>
      </p:sp>
      <p:sp>
        <p:nvSpPr>
          <p:cNvPr id="279554" name="Rectangle 1026">
            <a:extLst>
              <a:ext uri="{FF2B5EF4-FFF2-40B4-BE49-F238E27FC236}">
                <a16:creationId xmlns:a16="http://schemas.microsoft.com/office/drawing/2014/main" id="{7E4B0A37-EC53-FE42-B9BE-D9632DA350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1027">
            <a:extLst>
              <a:ext uri="{FF2B5EF4-FFF2-40B4-BE49-F238E27FC236}">
                <a16:creationId xmlns:a16="http://schemas.microsoft.com/office/drawing/2014/main" id="{95662669-C003-1547-A108-D0B740F2BD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3327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F93D9202-11D5-6443-AFCB-FD84DCAADD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5DDE46-2592-964A-88CD-9B2932F4E8A3}" type="slidenum">
              <a:rPr lang="en-GB" altLang="en-US"/>
              <a:pPr/>
              <a:t>15</a:t>
            </a:fld>
            <a:endParaRPr lang="en-GB" altLang="en-US"/>
          </a:p>
        </p:txBody>
      </p:sp>
      <p:sp>
        <p:nvSpPr>
          <p:cNvPr id="232450" name="Rectangle 2">
            <a:extLst>
              <a:ext uri="{FF2B5EF4-FFF2-40B4-BE49-F238E27FC236}">
                <a16:creationId xmlns:a16="http://schemas.microsoft.com/office/drawing/2014/main" id="{32B7DE7E-9C28-3B49-A652-FBF3463ED4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1" name="Rectangle 3">
            <a:extLst>
              <a:ext uri="{FF2B5EF4-FFF2-40B4-BE49-F238E27FC236}">
                <a16:creationId xmlns:a16="http://schemas.microsoft.com/office/drawing/2014/main" id="{C6C9257A-FAB1-AB46-BEA6-55CCFBE7D1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5881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EF48D4E7-3354-E844-82DE-5F1CA0345A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A30E8D-3518-F241-8457-3350BF99B23B}" type="slidenum">
              <a:rPr lang="en-GB" altLang="en-US"/>
              <a:pPr/>
              <a:t>16</a:t>
            </a:fld>
            <a:endParaRPr lang="en-GB" altLang="en-US"/>
          </a:p>
        </p:txBody>
      </p:sp>
      <p:sp>
        <p:nvSpPr>
          <p:cNvPr id="206850" name="Rectangle 2">
            <a:extLst>
              <a:ext uri="{FF2B5EF4-FFF2-40B4-BE49-F238E27FC236}">
                <a16:creationId xmlns:a16="http://schemas.microsoft.com/office/drawing/2014/main" id="{2F5BBB50-FC3F-C64F-A9B8-2C090CD023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>
            <a:extLst>
              <a:ext uri="{FF2B5EF4-FFF2-40B4-BE49-F238E27FC236}">
                <a16:creationId xmlns:a16="http://schemas.microsoft.com/office/drawing/2014/main" id="{D5EB7FFC-6779-2949-A248-8C894FBEA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0819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2CFEDB45-70A0-1244-82EC-98C4B0202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2274B6-B9BC-5B4D-BA24-3B1BC0439F2D}" type="slidenum">
              <a:rPr lang="en-GB" altLang="en-US"/>
              <a:pPr/>
              <a:t>17</a:t>
            </a:fld>
            <a:endParaRPr lang="en-GB" altLang="en-US"/>
          </a:p>
        </p:txBody>
      </p:sp>
      <p:sp>
        <p:nvSpPr>
          <p:cNvPr id="256002" name="Rectangle 1026">
            <a:extLst>
              <a:ext uri="{FF2B5EF4-FFF2-40B4-BE49-F238E27FC236}">
                <a16:creationId xmlns:a16="http://schemas.microsoft.com/office/drawing/2014/main" id="{BEF492CB-F765-8741-BE9E-975AD354C2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3" name="Rectangle 1027">
            <a:extLst>
              <a:ext uri="{FF2B5EF4-FFF2-40B4-BE49-F238E27FC236}">
                <a16:creationId xmlns:a16="http://schemas.microsoft.com/office/drawing/2014/main" id="{94F26E7E-4CB3-B648-81D7-9660769E9C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8548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DDB10A44-76B9-5844-AF5A-9A7A2301AC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1B6616-6A42-3246-B5BB-4FB6C05EF184}" type="slidenum">
              <a:rPr lang="en-GB" altLang="en-US"/>
              <a:pPr/>
              <a:t>18</a:t>
            </a:fld>
            <a:endParaRPr lang="en-GB" altLang="en-US"/>
          </a:p>
        </p:txBody>
      </p:sp>
      <p:sp>
        <p:nvSpPr>
          <p:cNvPr id="235522" name="Rectangle 2">
            <a:extLst>
              <a:ext uri="{FF2B5EF4-FFF2-40B4-BE49-F238E27FC236}">
                <a16:creationId xmlns:a16="http://schemas.microsoft.com/office/drawing/2014/main" id="{EDF363BE-5A51-FB47-A0BC-E9EDE96520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3" name="Rectangle 3">
            <a:extLst>
              <a:ext uri="{FF2B5EF4-FFF2-40B4-BE49-F238E27FC236}">
                <a16:creationId xmlns:a16="http://schemas.microsoft.com/office/drawing/2014/main" id="{3A985C08-5CAB-674E-8207-4B006D4A89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8422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5905B824-92B9-634A-8BFE-0D304E8F95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34213E-02C5-B448-B104-2E3BB713ACC5}" type="slidenum">
              <a:rPr lang="en-GB" altLang="en-US"/>
              <a:pPr/>
              <a:t>19</a:t>
            </a:fld>
            <a:endParaRPr lang="en-GB" altLang="en-US"/>
          </a:p>
        </p:txBody>
      </p:sp>
      <p:sp>
        <p:nvSpPr>
          <p:cNvPr id="238594" name="Rectangle 2">
            <a:extLst>
              <a:ext uri="{FF2B5EF4-FFF2-40B4-BE49-F238E27FC236}">
                <a16:creationId xmlns:a16="http://schemas.microsoft.com/office/drawing/2014/main" id="{78E2CF79-FDEB-C34F-93F9-0ED86DFF13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5" name="Rectangle 3">
            <a:extLst>
              <a:ext uri="{FF2B5EF4-FFF2-40B4-BE49-F238E27FC236}">
                <a16:creationId xmlns:a16="http://schemas.microsoft.com/office/drawing/2014/main" id="{42331525-6703-104C-9EF7-6730A60F9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5367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123E2825-2F3F-0344-A10E-72A10807F1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D15B13-3B88-164D-8161-BDF024F58ED5}" type="slidenum">
              <a:rPr lang="en-GB" altLang="en-US"/>
              <a:pPr/>
              <a:t>20</a:t>
            </a:fld>
            <a:endParaRPr lang="en-GB" altLang="en-US"/>
          </a:p>
        </p:txBody>
      </p:sp>
      <p:sp>
        <p:nvSpPr>
          <p:cNvPr id="280578" name="Rectangle 1026">
            <a:extLst>
              <a:ext uri="{FF2B5EF4-FFF2-40B4-BE49-F238E27FC236}">
                <a16:creationId xmlns:a16="http://schemas.microsoft.com/office/drawing/2014/main" id="{66B6CA5E-C4C2-F54F-918A-2B02FB28A2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1027">
            <a:extLst>
              <a:ext uri="{FF2B5EF4-FFF2-40B4-BE49-F238E27FC236}">
                <a16:creationId xmlns:a16="http://schemas.microsoft.com/office/drawing/2014/main" id="{10C77758-0B9A-AA4D-A930-858B4C4559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3696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F978FC8F-37CC-E849-9AD2-D8F2D57297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C7A01A-5D8C-514C-B3D0-9533C87F9D03}" type="slidenum">
              <a:rPr lang="en-GB" altLang="en-US"/>
              <a:pPr/>
              <a:t>21</a:t>
            </a:fld>
            <a:endParaRPr lang="en-GB" altLang="en-US"/>
          </a:p>
        </p:txBody>
      </p:sp>
      <p:sp>
        <p:nvSpPr>
          <p:cNvPr id="245762" name="Rectangle 2">
            <a:extLst>
              <a:ext uri="{FF2B5EF4-FFF2-40B4-BE49-F238E27FC236}">
                <a16:creationId xmlns:a16="http://schemas.microsoft.com/office/drawing/2014/main" id="{2AA34FFB-C530-D147-BAB1-2DC821CB7A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3" name="Rectangle 3">
            <a:extLst>
              <a:ext uri="{FF2B5EF4-FFF2-40B4-BE49-F238E27FC236}">
                <a16:creationId xmlns:a16="http://schemas.microsoft.com/office/drawing/2014/main" id="{4980AE6D-38C7-FF4E-BC73-2A3643C11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6354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C97E531C-99FF-ED41-AEE8-40C89199D8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9C9C34-384C-5C42-BF42-231E403AEC23}" type="slidenum">
              <a:rPr lang="en-GB" altLang="en-US"/>
              <a:pPr/>
              <a:t>22</a:t>
            </a:fld>
            <a:endParaRPr lang="en-GB" altLang="en-US"/>
          </a:p>
        </p:txBody>
      </p:sp>
      <p:sp>
        <p:nvSpPr>
          <p:cNvPr id="247810" name="Rectangle 1026">
            <a:extLst>
              <a:ext uri="{FF2B5EF4-FFF2-40B4-BE49-F238E27FC236}">
                <a16:creationId xmlns:a16="http://schemas.microsoft.com/office/drawing/2014/main" id="{3BD4B353-CED3-CF48-A862-5481FC646C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1" name="Rectangle 1027">
            <a:extLst>
              <a:ext uri="{FF2B5EF4-FFF2-40B4-BE49-F238E27FC236}">
                <a16:creationId xmlns:a16="http://schemas.microsoft.com/office/drawing/2014/main" id="{9BC09489-5FE6-6640-9F36-2E446CA644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1170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8EC2B54D-D0FB-A845-9CC2-18EA80BE49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7F4876-B23A-DB4F-86BC-17E07E07619C}" type="slidenum">
              <a:rPr lang="en-GB" altLang="en-US"/>
              <a:pPr/>
              <a:t>5</a:t>
            </a:fld>
            <a:endParaRPr lang="en-GB" altLang="en-US"/>
          </a:p>
        </p:txBody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BEB2F67C-D0AB-184E-81A1-0D2F484B89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8C4CC111-6965-FD44-9E1E-1743F30EF8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7145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0A32172B-47A8-6E4E-8520-5FC2B729F3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0F733D-3AE3-BE4A-9953-5F2F518F9E4D}" type="slidenum">
              <a:rPr lang="en-GB" altLang="en-US"/>
              <a:pPr/>
              <a:t>23</a:t>
            </a:fld>
            <a:endParaRPr lang="en-GB" altLang="en-US"/>
          </a:p>
        </p:txBody>
      </p:sp>
      <p:sp>
        <p:nvSpPr>
          <p:cNvPr id="262146" name="Rectangle 2">
            <a:extLst>
              <a:ext uri="{FF2B5EF4-FFF2-40B4-BE49-F238E27FC236}">
                <a16:creationId xmlns:a16="http://schemas.microsoft.com/office/drawing/2014/main" id="{23427492-5EEB-FF4D-AEC1-41B8C1409F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>
            <a:extLst>
              <a:ext uri="{FF2B5EF4-FFF2-40B4-BE49-F238E27FC236}">
                <a16:creationId xmlns:a16="http://schemas.microsoft.com/office/drawing/2014/main" id="{2CCCB08F-26F3-2649-8DC6-3DD1985C01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521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42C0ED8B-5646-7844-9721-2E340D009D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58D9D4-31BE-E240-9151-ACBC5275A15C}" type="slidenum">
              <a:rPr lang="en-GB" altLang="en-US"/>
              <a:pPr/>
              <a:t>24</a:t>
            </a:fld>
            <a:endParaRPr lang="en-GB" altLang="en-US"/>
          </a:p>
        </p:txBody>
      </p:sp>
      <p:sp>
        <p:nvSpPr>
          <p:cNvPr id="178178" name="Rectangle 2">
            <a:extLst>
              <a:ext uri="{FF2B5EF4-FFF2-40B4-BE49-F238E27FC236}">
                <a16:creationId xmlns:a16="http://schemas.microsoft.com/office/drawing/2014/main" id="{8AD85868-A3EB-F442-8A07-03B8F7376B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79" name="Rectangle 3">
            <a:extLst>
              <a:ext uri="{FF2B5EF4-FFF2-40B4-BE49-F238E27FC236}">
                <a16:creationId xmlns:a16="http://schemas.microsoft.com/office/drawing/2014/main" id="{53271102-F11D-1344-A714-E5FAB42DBC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6752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E9A032B1-10AB-A540-A233-AD6E0E9566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02AE76-8C02-1141-AC7B-93961E62F273}" type="slidenum">
              <a:rPr lang="en-GB" altLang="en-US"/>
              <a:pPr/>
              <a:t>25</a:t>
            </a:fld>
            <a:endParaRPr lang="en-GB" altLang="en-US"/>
          </a:p>
        </p:txBody>
      </p:sp>
      <p:sp>
        <p:nvSpPr>
          <p:cNvPr id="281602" name="Rectangle 1026">
            <a:extLst>
              <a:ext uri="{FF2B5EF4-FFF2-40B4-BE49-F238E27FC236}">
                <a16:creationId xmlns:a16="http://schemas.microsoft.com/office/drawing/2014/main" id="{FA2C5045-6F96-9E41-B3DE-7E9D6407CD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3" name="Rectangle 1027">
            <a:extLst>
              <a:ext uri="{FF2B5EF4-FFF2-40B4-BE49-F238E27FC236}">
                <a16:creationId xmlns:a16="http://schemas.microsoft.com/office/drawing/2014/main" id="{3F9B3574-4BD4-5D48-BB77-2F8F5F0779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7195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743CF078-2A9B-0C4D-B154-45679B1287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F935B0-2F80-2C4E-9641-BB48EC37436C}" type="slidenum">
              <a:rPr lang="en-GB" altLang="en-US"/>
              <a:pPr/>
              <a:t>26</a:t>
            </a:fld>
            <a:endParaRPr lang="en-GB" altLang="en-US"/>
          </a:p>
        </p:txBody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8C226A11-06AF-4E44-BDD2-5A2BE1DDB9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>
            <a:extLst>
              <a:ext uri="{FF2B5EF4-FFF2-40B4-BE49-F238E27FC236}">
                <a16:creationId xmlns:a16="http://schemas.microsoft.com/office/drawing/2014/main" id="{B958FE81-5B1B-D343-A88C-AC33740074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5003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FAAF7B46-6BEF-0347-9E45-8B4FCFA228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54490E-B2C7-B741-B963-87F6D8D467A8}" type="slidenum">
              <a:rPr lang="en-GB" altLang="en-US"/>
              <a:pPr/>
              <a:t>27</a:t>
            </a:fld>
            <a:endParaRPr lang="en-GB" altLang="en-US"/>
          </a:p>
        </p:txBody>
      </p:sp>
      <p:sp>
        <p:nvSpPr>
          <p:cNvPr id="249858" name="Rectangle 2">
            <a:extLst>
              <a:ext uri="{FF2B5EF4-FFF2-40B4-BE49-F238E27FC236}">
                <a16:creationId xmlns:a16="http://schemas.microsoft.com/office/drawing/2014/main" id="{A4521046-588C-E942-95A7-C381CC6410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59" name="Rectangle 3">
            <a:extLst>
              <a:ext uri="{FF2B5EF4-FFF2-40B4-BE49-F238E27FC236}">
                <a16:creationId xmlns:a16="http://schemas.microsoft.com/office/drawing/2014/main" id="{E5772BD3-F39B-E347-B5D1-E399FE819A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8915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DB1590BE-9EF6-B04B-977B-A18954A302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5C4A05-349D-2548-A958-2FF99FD896B1}" type="slidenum">
              <a:rPr lang="en-GB" altLang="en-US"/>
              <a:pPr/>
              <a:t>6</a:t>
            </a:fld>
            <a:endParaRPr lang="en-GB" altLang="en-US"/>
          </a:p>
        </p:txBody>
      </p:sp>
      <p:sp>
        <p:nvSpPr>
          <p:cNvPr id="159746" name="Rectangle 2">
            <a:extLst>
              <a:ext uri="{FF2B5EF4-FFF2-40B4-BE49-F238E27FC236}">
                <a16:creationId xmlns:a16="http://schemas.microsoft.com/office/drawing/2014/main" id="{CC70B9E0-89F5-2747-AC2E-DBD6DFBF9A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58D2E00A-AD02-9443-8608-603A87089D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8463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5F831B2F-E0EE-A944-BB59-197EC12B21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8BA072-8214-354F-AAD0-FE6061E90FAB}" type="slidenum">
              <a:rPr lang="en-GB" altLang="en-US"/>
              <a:pPr/>
              <a:t>7</a:t>
            </a:fld>
            <a:endParaRPr lang="en-GB" altLang="en-US"/>
          </a:p>
        </p:txBody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98AD70F0-8E5E-954D-9283-EDB66D65DE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>
            <a:extLst>
              <a:ext uri="{FF2B5EF4-FFF2-40B4-BE49-F238E27FC236}">
                <a16:creationId xmlns:a16="http://schemas.microsoft.com/office/drawing/2014/main" id="{8BE471A2-0505-7A4E-BD9E-7A0D321D29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5307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AE3112F4-B09E-7340-AFE1-661DAD0C5D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8B7FC5-AB4B-EF4E-9AEA-0EDF6C7F6D0C}" type="slidenum">
              <a:rPr lang="en-GB" altLang="en-US"/>
              <a:pPr/>
              <a:t>8</a:t>
            </a:fld>
            <a:endParaRPr lang="en-GB" altLang="en-US"/>
          </a:p>
        </p:txBody>
      </p:sp>
      <p:sp>
        <p:nvSpPr>
          <p:cNvPr id="162818" name="Rectangle 2">
            <a:extLst>
              <a:ext uri="{FF2B5EF4-FFF2-40B4-BE49-F238E27FC236}">
                <a16:creationId xmlns:a16="http://schemas.microsoft.com/office/drawing/2014/main" id="{6309C8E3-E8AD-9E4A-89C6-18FE7147E9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C97D0B06-DB4F-FD42-8C29-BF462948B9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2626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2A489A39-B1A2-5C4F-BDD9-8D9CE11D0E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75C37A-E1FE-7D48-B803-4D915BDDF88C}" type="slidenum">
              <a:rPr lang="en-GB" altLang="en-US"/>
              <a:pPr/>
              <a:t>9</a:t>
            </a:fld>
            <a:endParaRPr lang="en-GB" altLang="en-US"/>
          </a:p>
        </p:txBody>
      </p:sp>
      <p:sp>
        <p:nvSpPr>
          <p:cNvPr id="163842" name="Rectangle 2">
            <a:extLst>
              <a:ext uri="{FF2B5EF4-FFF2-40B4-BE49-F238E27FC236}">
                <a16:creationId xmlns:a16="http://schemas.microsoft.com/office/drawing/2014/main" id="{7CCDBB34-ED08-0448-9081-C8AABA7D5E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>
            <a:extLst>
              <a:ext uri="{FF2B5EF4-FFF2-40B4-BE49-F238E27FC236}">
                <a16:creationId xmlns:a16="http://schemas.microsoft.com/office/drawing/2014/main" id="{69B1689B-40E9-064B-A8F6-FA6C3FEBF8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026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F3F040BF-8D11-8B42-9CD3-949403DB60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8EBC3D-002D-4044-A3F9-1366A05C9277}" type="slidenum">
              <a:rPr lang="en-GB" altLang="en-US"/>
              <a:pPr/>
              <a:t>10</a:t>
            </a:fld>
            <a:endParaRPr lang="en-GB" altLang="en-US"/>
          </a:p>
        </p:txBody>
      </p:sp>
      <p:sp>
        <p:nvSpPr>
          <p:cNvPr id="228354" name="Rectangle 2">
            <a:extLst>
              <a:ext uri="{FF2B5EF4-FFF2-40B4-BE49-F238E27FC236}">
                <a16:creationId xmlns:a16="http://schemas.microsoft.com/office/drawing/2014/main" id="{0FCF248A-64C0-434D-A967-6862D3D0A6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5" name="Rectangle 3">
            <a:extLst>
              <a:ext uri="{FF2B5EF4-FFF2-40B4-BE49-F238E27FC236}">
                <a16:creationId xmlns:a16="http://schemas.microsoft.com/office/drawing/2014/main" id="{F3C04CE1-FE66-394D-85EA-F6F407EE16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4517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17055433-C570-164C-99C0-A0FAA10D05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8EBED5-09D2-CE48-9A32-01D5758F8A1D}" type="slidenum">
              <a:rPr lang="en-GB" altLang="en-US"/>
              <a:pPr/>
              <a:t>11</a:t>
            </a:fld>
            <a:endParaRPr lang="en-GB" altLang="en-US"/>
          </a:p>
        </p:txBody>
      </p:sp>
      <p:sp>
        <p:nvSpPr>
          <p:cNvPr id="276482" name="Rectangle 2">
            <a:extLst>
              <a:ext uri="{FF2B5EF4-FFF2-40B4-BE49-F238E27FC236}">
                <a16:creationId xmlns:a16="http://schemas.microsoft.com/office/drawing/2014/main" id="{F98878EE-5CD2-4E4F-AA86-77E26DEB14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>
            <a:extLst>
              <a:ext uri="{FF2B5EF4-FFF2-40B4-BE49-F238E27FC236}">
                <a16:creationId xmlns:a16="http://schemas.microsoft.com/office/drawing/2014/main" id="{9677DB74-24E5-1449-A371-3B12B9CD21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9428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>
            <a:extLst>
              <a:ext uri="{FF2B5EF4-FFF2-40B4-BE49-F238E27FC236}">
                <a16:creationId xmlns:a16="http://schemas.microsoft.com/office/drawing/2014/main" id="{A06DF620-A242-E14C-9254-0AD9F22A59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ECDBD4-CC50-AE42-A559-0E3F9C688D16}" type="slidenum">
              <a:rPr lang="en-GB" altLang="en-US"/>
              <a:pPr/>
              <a:t>12</a:t>
            </a:fld>
            <a:endParaRPr lang="en-GB" altLang="en-US"/>
          </a:p>
        </p:txBody>
      </p:sp>
      <p:sp>
        <p:nvSpPr>
          <p:cNvPr id="277506" name="Rectangle 2">
            <a:extLst>
              <a:ext uri="{FF2B5EF4-FFF2-40B4-BE49-F238E27FC236}">
                <a16:creationId xmlns:a16="http://schemas.microsoft.com/office/drawing/2014/main" id="{BC16C1FE-F445-5243-B288-62F6B389A2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>
            <a:extLst>
              <a:ext uri="{FF2B5EF4-FFF2-40B4-BE49-F238E27FC236}">
                <a16:creationId xmlns:a16="http://schemas.microsoft.com/office/drawing/2014/main" id="{CED27242-7993-4641-9959-258861D1F9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2609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0C284-F310-F64D-BFCC-819CEAD3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13BE0-B512-4240-8F7C-8F36E640E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AF613-9E9C-CF41-A327-E27298C3A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D8196-2103-454E-8B76-32BE96FF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2952A-D996-254B-906D-558D4DF6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C2BC4D-D679-654A-90F0-DF4D8E48C73F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91044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/>
          <p:nvPr/>
        </p:nvPicPr>
        <p:blipFill>
          <a:blip r:embed="rId14"/>
          <a:stretch/>
        </p:blipFill>
        <p:spPr>
          <a:xfrm>
            <a:off x="0" y="0"/>
            <a:ext cx="12191400" cy="528624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6"/>
          <p:cNvPicPr/>
          <p:nvPr/>
        </p:nvPicPr>
        <p:blipFill>
          <a:blip r:embed="rId15"/>
          <a:stretch/>
        </p:blipFill>
        <p:spPr>
          <a:xfrm rot="5400000">
            <a:off x="-3123000" y="3123720"/>
            <a:ext cx="6857280" cy="608760"/>
          </a:xfrm>
          <a:prstGeom prst="rect">
            <a:avLst/>
          </a:prstGeom>
          <a:ln w="19080">
            <a:solidFill>
              <a:srgbClr val="9D1924"/>
            </a:solidFill>
            <a:round/>
          </a:ln>
        </p:spPr>
      </p:pic>
      <p:sp>
        <p:nvSpPr>
          <p:cNvPr id="40" name="Line 1"/>
          <p:cNvSpPr/>
          <p:nvPr/>
        </p:nvSpPr>
        <p:spPr>
          <a:xfrm>
            <a:off x="609480" y="1174320"/>
            <a:ext cx="11582280" cy="360"/>
          </a:xfrm>
          <a:prstGeom prst="line">
            <a:avLst/>
          </a:prstGeom>
          <a:ln w="38160">
            <a:solidFill>
              <a:srgbClr val="9D1924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CE-MALI-ADMIN-L@LIST.NIH.GOV" TargetMode="External"/><Relationship Id="rId2" Type="http://schemas.openxmlformats.org/officeDocument/2006/relationships/hyperlink" Target="mailto:ace@icermali.org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674640" y="5398200"/>
            <a:ext cx="10939680" cy="1225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lang="en-US" sz="3200" b="1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WEB COMPUTATIONAL BIOLOGY TRAINING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8737560" y="6356520"/>
            <a:ext cx="2844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E7802CB1-AD2E-47E7-9AC5-FFBD2647E5AF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Text Box 2">
            <a:extLst>
              <a:ext uri="{FF2B5EF4-FFF2-40B4-BE49-F238E27FC236}">
                <a16:creationId xmlns:a16="http://schemas.microsoft.com/office/drawing/2014/main" id="{78AE5B3C-21DB-6141-8D36-AE354D7A1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74626"/>
            <a:ext cx="101121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GB" altLang="en-US" sz="3600" b="1" dirty="0">
                <a:latin typeface="Helvetica" pitchFamily="2" charset="0"/>
              </a:rPr>
              <a:t>Functional assignment: domain architecture</a:t>
            </a:r>
          </a:p>
        </p:txBody>
      </p:sp>
      <p:grpSp>
        <p:nvGrpSpPr>
          <p:cNvPr id="227411" name="Group 83">
            <a:extLst>
              <a:ext uri="{FF2B5EF4-FFF2-40B4-BE49-F238E27FC236}">
                <a16:creationId xmlns:a16="http://schemas.microsoft.com/office/drawing/2014/main" id="{96FFADD4-2CE5-3443-A024-DB97CFC0F379}"/>
              </a:ext>
            </a:extLst>
          </p:cNvPr>
          <p:cNvGrpSpPr>
            <a:grpSpLocks/>
          </p:cNvGrpSpPr>
          <p:nvPr/>
        </p:nvGrpSpPr>
        <p:grpSpPr bwMode="auto">
          <a:xfrm>
            <a:off x="2806700" y="1245720"/>
            <a:ext cx="6643688" cy="1184275"/>
            <a:chOff x="808" y="548"/>
            <a:chExt cx="4185" cy="746"/>
          </a:xfrm>
        </p:grpSpPr>
        <p:grpSp>
          <p:nvGrpSpPr>
            <p:cNvPr id="227357" name="Group 29">
              <a:extLst>
                <a:ext uri="{FF2B5EF4-FFF2-40B4-BE49-F238E27FC236}">
                  <a16:creationId xmlns:a16="http://schemas.microsoft.com/office/drawing/2014/main" id="{CF7B31EE-EFC9-B446-A9C2-D477761195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8" y="630"/>
              <a:ext cx="3936" cy="664"/>
              <a:chOff x="808" y="942"/>
              <a:chExt cx="3936" cy="664"/>
            </a:xfrm>
          </p:grpSpPr>
          <p:sp>
            <p:nvSpPr>
              <p:cNvPr id="227332" name="Line 4">
                <a:extLst>
                  <a:ext uri="{FF2B5EF4-FFF2-40B4-BE49-F238E27FC236}">
                    <a16:creationId xmlns:a16="http://schemas.microsoft.com/office/drawing/2014/main" id="{1B211E06-62CE-E445-B4AA-E3473358C1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8" y="1038"/>
                <a:ext cx="2784" cy="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333" name="Line 5">
                <a:extLst>
                  <a:ext uri="{FF2B5EF4-FFF2-40B4-BE49-F238E27FC236}">
                    <a16:creationId xmlns:a16="http://schemas.microsoft.com/office/drawing/2014/main" id="{4309C003-8F63-0644-8E93-3B271955B0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0" y="1510"/>
                <a:ext cx="2784" cy="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334" name="AutoShape 6">
                <a:extLst>
                  <a:ext uri="{FF2B5EF4-FFF2-40B4-BE49-F238E27FC236}">
                    <a16:creationId xmlns:a16="http://schemas.microsoft.com/office/drawing/2014/main" id="{5E3CA26F-B973-5146-A554-719D8755EE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2" y="942"/>
                <a:ext cx="384" cy="192"/>
              </a:xfrm>
              <a:prstGeom prst="roundRect">
                <a:avLst>
                  <a:gd name="adj" fmla="val 16667"/>
                </a:avLst>
              </a:prstGeom>
              <a:solidFill>
                <a:srgbClr val="66FF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335" name="AutoShape 7">
                <a:extLst>
                  <a:ext uri="{FF2B5EF4-FFF2-40B4-BE49-F238E27FC236}">
                    <a16:creationId xmlns:a16="http://schemas.microsoft.com/office/drawing/2014/main" id="{92A7166A-4F2F-CF41-8D2E-F1DF3286B2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6" y="942"/>
                <a:ext cx="480" cy="192"/>
              </a:xfrm>
              <a:prstGeom prst="plus">
                <a:avLst>
                  <a:gd name="adj" fmla="val 25000"/>
                </a:avLst>
              </a:prstGeom>
              <a:solidFill>
                <a:srgbClr val="3333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336" name="AutoShape 8">
                <a:extLst>
                  <a:ext uri="{FF2B5EF4-FFF2-40B4-BE49-F238E27FC236}">
                    <a16:creationId xmlns:a16="http://schemas.microsoft.com/office/drawing/2014/main" id="{53D850AB-5F81-B647-9E10-689027BD1B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6" y="942"/>
                <a:ext cx="528" cy="192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337" name="AutoShape 9">
                <a:extLst>
                  <a:ext uri="{FF2B5EF4-FFF2-40B4-BE49-F238E27FC236}">
                    <a16:creationId xmlns:a16="http://schemas.microsoft.com/office/drawing/2014/main" id="{608294CF-6F96-9E43-9BA5-DC76981EDF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6" y="1414"/>
                <a:ext cx="528" cy="192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338" name="AutoShape 10">
                <a:extLst>
                  <a:ext uri="{FF2B5EF4-FFF2-40B4-BE49-F238E27FC236}">
                    <a16:creationId xmlns:a16="http://schemas.microsoft.com/office/drawing/2014/main" id="{AD82445A-484C-304A-AB77-BF3378376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942"/>
                <a:ext cx="480" cy="192"/>
              </a:xfrm>
              <a:prstGeom prst="diamond">
                <a:avLst/>
              </a:prstGeom>
              <a:solidFill>
                <a:srgbClr val="CC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339" name="Line 11">
                <a:extLst>
                  <a:ext uri="{FF2B5EF4-FFF2-40B4-BE49-F238E27FC236}">
                    <a16:creationId xmlns:a16="http://schemas.microsoft.com/office/drawing/2014/main" id="{A5F511E9-548E-7E48-B554-E3C2F26080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6" y="1182"/>
                <a:ext cx="0" cy="1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340" name="Oval 12">
                <a:extLst>
                  <a:ext uri="{FF2B5EF4-FFF2-40B4-BE49-F238E27FC236}">
                    <a16:creationId xmlns:a16="http://schemas.microsoft.com/office/drawing/2014/main" id="{7CA42294-522A-6244-9997-79A690639C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1414"/>
                <a:ext cx="480" cy="19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7341" name="Rectangle 13">
                <a:extLst>
                  <a:ext uri="{FF2B5EF4-FFF2-40B4-BE49-F238E27FC236}">
                    <a16:creationId xmlns:a16="http://schemas.microsoft.com/office/drawing/2014/main" id="{C47314DA-D815-3A46-9F76-1D0919E022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32" y="1414"/>
                <a:ext cx="624" cy="192"/>
              </a:xfrm>
              <a:prstGeom prst="rect">
                <a:avLst/>
              </a:prstGeom>
              <a:solidFill>
                <a:srgbClr val="9966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27342" name="Text Box 14">
              <a:extLst>
                <a:ext uri="{FF2B5EF4-FFF2-40B4-BE49-F238E27FC236}">
                  <a16:creationId xmlns:a16="http://schemas.microsoft.com/office/drawing/2014/main" id="{D7EC6015-A82F-F644-BF32-862D70BD6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6" y="548"/>
              <a:ext cx="22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b="1"/>
                <a:t>A</a:t>
              </a:r>
            </a:p>
          </p:txBody>
        </p:sp>
        <p:sp>
          <p:nvSpPr>
            <p:cNvPr id="227343" name="Text Box 15">
              <a:extLst>
                <a:ext uri="{FF2B5EF4-FFF2-40B4-BE49-F238E27FC236}">
                  <a16:creationId xmlns:a16="http://schemas.microsoft.com/office/drawing/2014/main" id="{324B747E-5A99-DC42-9FF1-D26FB71E2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2" y="1018"/>
              <a:ext cx="22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b="1"/>
                <a:t>B</a:t>
              </a:r>
            </a:p>
          </p:txBody>
        </p:sp>
      </p:grpSp>
      <p:grpSp>
        <p:nvGrpSpPr>
          <p:cNvPr id="227425" name="Group 97">
            <a:extLst>
              <a:ext uri="{FF2B5EF4-FFF2-40B4-BE49-F238E27FC236}">
                <a16:creationId xmlns:a16="http://schemas.microsoft.com/office/drawing/2014/main" id="{BFB77AAB-75CE-3147-B7AD-7B87AE168B32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4700120"/>
            <a:ext cx="6656388" cy="1895475"/>
            <a:chOff x="840" y="2780"/>
            <a:chExt cx="4193" cy="1194"/>
          </a:xfrm>
        </p:grpSpPr>
        <p:sp>
          <p:nvSpPr>
            <p:cNvPr id="227372" name="Line 44">
              <a:extLst>
                <a:ext uri="{FF2B5EF4-FFF2-40B4-BE49-F238E27FC236}">
                  <a16:creationId xmlns:a16="http://schemas.microsoft.com/office/drawing/2014/main" id="{0FD54998-BF77-344D-8D8D-1E9F83351E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0" y="2958"/>
              <a:ext cx="278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73" name="Line 45">
              <a:extLst>
                <a:ext uri="{FF2B5EF4-FFF2-40B4-BE49-F238E27FC236}">
                  <a16:creationId xmlns:a16="http://schemas.microsoft.com/office/drawing/2014/main" id="{D9051348-7F0E-1441-898D-73BC18BD92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3" y="3383"/>
              <a:ext cx="3913" cy="1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74" name="AutoShape 46">
              <a:extLst>
                <a:ext uri="{FF2B5EF4-FFF2-40B4-BE49-F238E27FC236}">
                  <a16:creationId xmlns:a16="http://schemas.microsoft.com/office/drawing/2014/main" id="{2D84A5B0-58E4-E944-8AF5-C691241EE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2862"/>
              <a:ext cx="384" cy="192"/>
            </a:xfrm>
            <a:prstGeom prst="roundRect">
              <a:avLst>
                <a:gd name="adj" fmla="val 16667"/>
              </a:avLst>
            </a:prstGeom>
            <a:solidFill>
              <a:srgbClr val="66FF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375" name="AutoShape 47">
              <a:extLst>
                <a:ext uri="{FF2B5EF4-FFF2-40B4-BE49-F238E27FC236}">
                  <a16:creationId xmlns:a16="http://schemas.microsoft.com/office/drawing/2014/main" id="{4590F080-A6AA-F542-B715-5F640A02E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" y="2862"/>
              <a:ext cx="480" cy="192"/>
            </a:xfrm>
            <a:prstGeom prst="plus">
              <a:avLst>
                <a:gd name="adj" fmla="val 25000"/>
              </a:avLst>
            </a:prstGeom>
            <a:solidFill>
              <a:srgbClr val="33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376" name="AutoShape 48">
              <a:extLst>
                <a:ext uri="{FF2B5EF4-FFF2-40B4-BE49-F238E27FC236}">
                  <a16:creationId xmlns:a16="http://schemas.microsoft.com/office/drawing/2014/main" id="{581A5A48-AFD9-544A-BCC1-96B1F2D7F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" y="2862"/>
              <a:ext cx="528" cy="192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377" name="AutoShape 49">
              <a:extLst>
                <a:ext uri="{FF2B5EF4-FFF2-40B4-BE49-F238E27FC236}">
                  <a16:creationId xmlns:a16="http://schemas.microsoft.com/office/drawing/2014/main" id="{9432A8EF-DE96-A244-BBD2-D165B9F22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" y="3302"/>
              <a:ext cx="528" cy="192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378" name="AutoShape 50">
              <a:extLst>
                <a:ext uri="{FF2B5EF4-FFF2-40B4-BE49-F238E27FC236}">
                  <a16:creationId xmlns:a16="http://schemas.microsoft.com/office/drawing/2014/main" id="{559349B6-5F4B-6640-A004-B083F977C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2862"/>
              <a:ext cx="480" cy="192"/>
            </a:xfrm>
            <a:prstGeom prst="diamond">
              <a:avLst/>
            </a:prstGeom>
            <a:solidFill>
              <a:srgbClr val="CC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227379" name="Line 51">
              <a:extLst>
                <a:ext uri="{FF2B5EF4-FFF2-40B4-BE49-F238E27FC236}">
                  <a16:creationId xmlns:a16="http://schemas.microsoft.com/office/drawing/2014/main" id="{74CFFCA2-A337-8F47-8A8C-D243A0620E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" y="3086"/>
              <a:ext cx="0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82" name="Text Box 54">
              <a:extLst>
                <a:ext uri="{FF2B5EF4-FFF2-40B4-BE49-F238E27FC236}">
                  <a16:creationId xmlns:a16="http://schemas.microsoft.com/office/drawing/2014/main" id="{D10CC336-A2BE-2649-A300-69E835CB78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8" y="2780"/>
              <a:ext cx="22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b="1">
                  <a:solidFill>
                    <a:srgbClr val="00CC00"/>
                  </a:solidFill>
                </a:rPr>
                <a:t>A</a:t>
              </a:r>
            </a:p>
          </p:txBody>
        </p:sp>
        <p:sp>
          <p:nvSpPr>
            <p:cNvPr id="227383" name="Text Box 55">
              <a:extLst>
                <a:ext uri="{FF2B5EF4-FFF2-40B4-BE49-F238E27FC236}">
                  <a16:creationId xmlns:a16="http://schemas.microsoft.com/office/drawing/2014/main" id="{75E36263-EA37-C746-A3B5-3B925545C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4" y="3218"/>
              <a:ext cx="22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b="1">
                  <a:solidFill>
                    <a:srgbClr val="00CC00"/>
                  </a:solidFill>
                </a:rPr>
                <a:t>B</a:t>
              </a:r>
            </a:p>
          </p:txBody>
        </p:sp>
        <p:sp>
          <p:nvSpPr>
            <p:cNvPr id="227413" name="AutoShape 85">
              <a:extLst>
                <a:ext uri="{FF2B5EF4-FFF2-40B4-BE49-F238E27FC236}">
                  <a16:creationId xmlns:a16="http://schemas.microsoft.com/office/drawing/2014/main" id="{E3140942-DEAF-F649-B54F-D664D69C0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" y="3302"/>
              <a:ext cx="480" cy="192"/>
            </a:xfrm>
            <a:prstGeom prst="plus">
              <a:avLst>
                <a:gd name="adj" fmla="val 25000"/>
              </a:avLst>
            </a:prstGeom>
            <a:solidFill>
              <a:srgbClr val="33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414" name="AutoShape 86">
              <a:extLst>
                <a:ext uri="{FF2B5EF4-FFF2-40B4-BE49-F238E27FC236}">
                  <a16:creationId xmlns:a16="http://schemas.microsoft.com/office/drawing/2014/main" id="{A5B228FE-A27B-9B40-86B2-75D333C11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4" y="3302"/>
              <a:ext cx="480" cy="192"/>
            </a:xfrm>
            <a:prstGeom prst="diamond">
              <a:avLst/>
            </a:prstGeom>
            <a:solidFill>
              <a:srgbClr val="CC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227415" name="AutoShape 87">
              <a:extLst>
                <a:ext uri="{FF2B5EF4-FFF2-40B4-BE49-F238E27FC236}">
                  <a16:creationId xmlns:a16="http://schemas.microsoft.com/office/drawing/2014/main" id="{5C089F02-5F02-134C-B57F-B21982521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3310"/>
              <a:ext cx="384" cy="192"/>
            </a:xfrm>
            <a:prstGeom prst="roundRect">
              <a:avLst>
                <a:gd name="adj" fmla="val 16667"/>
              </a:avLst>
            </a:prstGeom>
            <a:solidFill>
              <a:srgbClr val="66FF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416" name="Line 88">
              <a:extLst>
                <a:ext uri="{FF2B5EF4-FFF2-40B4-BE49-F238E27FC236}">
                  <a16:creationId xmlns:a16="http://schemas.microsoft.com/office/drawing/2014/main" id="{E0954EFF-6F26-B04B-9824-45FC6A382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" y="3863"/>
              <a:ext cx="3913" cy="15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17" name="AutoShape 89">
              <a:extLst>
                <a:ext uri="{FF2B5EF4-FFF2-40B4-BE49-F238E27FC236}">
                  <a16:creationId xmlns:a16="http://schemas.microsoft.com/office/drawing/2014/main" id="{892CCEB6-D788-B348-888B-93DBCF8BA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3782"/>
              <a:ext cx="528" cy="192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418" name="Line 90">
              <a:extLst>
                <a:ext uri="{FF2B5EF4-FFF2-40B4-BE49-F238E27FC236}">
                  <a16:creationId xmlns:a16="http://schemas.microsoft.com/office/drawing/2014/main" id="{C41EB59B-F600-0549-8DA2-422EABE7AE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6" y="3566"/>
              <a:ext cx="0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419" name="Text Box 91">
              <a:extLst>
                <a:ext uri="{FF2B5EF4-FFF2-40B4-BE49-F238E27FC236}">
                  <a16:creationId xmlns:a16="http://schemas.microsoft.com/office/drawing/2014/main" id="{B7CBBCE8-03C7-4941-81AF-5EA27D346C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2" y="3698"/>
              <a:ext cx="22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b="1">
                  <a:solidFill>
                    <a:srgbClr val="00CC00"/>
                  </a:solidFill>
                </a:rPr>
                <a:t>C</a:t>
              </a:r>
            </a:p>
          </p:txBody>
        </p:sp>
        <p:sp>
          <p:nvSpPr>
            <p:cNvPr id="227420" name="AutoShape 92">
              <a:extLst>
                <a:ext uri="{FF2B5EF4-FFF2-40B4-BE49-F238E27FC236}">
                  <a16:creationId xmlns:a16="http://schemas.microsoft.com/office/drawing/2014/main" id="{C6CA270B-73F0-B544-97EA-75D889B3F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3782"/>
              <a:ext cx="480" cy="192"/>
            </a:xfrm>
            <a:prstGeom prst="plus">
              <a:avLst>
                <a:gd name="adj" fmla="val 25000"/>
              </a:avLst>
            </a:prstGeom>
            <a:solidFill>
              <a:srgbClr val="33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421" name="AutoShape 93" descr="Large checker board">
              <a:extLst>
                <a:ext uri="{FF2B5EF4-FFF2-40B4-BE49-F238E27FC236}">
                  <a16:creationId xmlns:a16="http://schemas.microsoft.com/office/drawing/2014/main" id="{F1C0D4E6-C165-4D4D-9EDA-0D07B11B3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3782"/>
              <a:ext cx="480" cy="192"/>
            </a:xfrm>
            <a:prstGeom prst="diamond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227423" name="AutoShape 95" descr="Large checker board">
              <a:extLst>
                <a:ext uri="{FF2B5EF4-FFF2-40B4-BE49-F238E27FC236}">
                  <a16:creationId xmlns:a16="http://schemas.microsoft.com/office/drawing/2014/main" id="{D308451E-6CF9-594D-8219-B468CFCFA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3782"/>
              <a:ext cx="480" cy="192"/>
            </a:xfrm>
            <a:prstGeom prst="diamond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</p:grpSp>
      <p:grpSp>
        <p:nvGrpSpPr>
          <p:cNvPr id="227427" name="Group 99">
            <a:extLst>
              <a:ext uri="{FF2B5EF4-FFF2-40B4-BE49-F238E27FC236}">
                <a16:creationId xmlns:a16="http://schemas.microsoft.com/office/drawing/2014/main" id="{AF6090FF-3433-E94C-B777-71A9640FD8C2}"/>
              </a:ext>
            </a:extLst>
          </p:cNvPr>
          <p:cNvGrpSpPr>
            <a:grpSpLocks/>
          </p:cNvGrpSpPr>
          <p:nvPr/>
        </p:nvGrpSpPr>
        <p:grpSpPr bwMode="auto">
          <a:xfrm>
            <a:off x="2806700" y="2871321"/>
            <a:ext cx="6681788" cy="1585913"/>
            <a:chOff x="808" y="1628"/>
            <a:chExt cx="4209" cy="999"/>
          </a:xfrm>
        </p:grpSpPr>
        <p:sp>
          <p:nvSpPr>
            <p:cNvPr id="227359" name="Line 31">
              <a:extLst>
                <a:ext uri="{FF2B5EF4-FFF2-40B4-BE49-F238E27FC236}">
                  <a16:creationId xmlns:a16="http://schemas.microsoft.com/office/drawing/2014/main" id="{08404730-9E41-864E-8BE4-646C1B8C4C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8" y="1806"/>
              <a:ext cx="2784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60" name="Line 32">
              <a:extLst>
                <a:ext uri="{FF2B5EF4-FFF2-40B4-BE49-F238E27FC236}">
                  <a16:creationId xmlns:a16="http://schemas.microsoft.com/office/drawing/2014/main" id="{970B30ED-F47C-3141-893A-A90CBD840D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0" y="2150"/>
              <a:ext cx="3210" cy="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61" name="AutoShape 33">
              <a:extLst>
                <a:ext uri="{FF2B5EF4-FFF2-40B4-BE49-F238E27FC236}">
                  <a16:creationId xmlns:a16="http://schemas.microsoft.com/office/drawing/2014/main" id="{1FF11497-1911-464E-8204-BDC89D317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2" y="1710"/>
              <a:ext cx="384" cy="192"/>
            </a:xfrm>
            <a:prstGeom prst="roundRect">
              <a:avLst>
                <a:gd name="adj" fmla="val 16667"/>
              </a:avLst>
            </a:prstGeom>
            <a:solidFill>
              <a:srgbClr val="66FF33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362" name="AutoShape 34">
              <a:extLst>
                <a:ext uri="{FF2B5EF4-FFF2-40B4-BE49-F238E27FC236}">
                  <a16:creationId xmlns:a16="http://schemas.microsoft.com/office/drawing/2014/main" id="{8B3D968E-B390-3C42-BA09-282021C6B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6" y="1710"/>
              <a:ext cx="480" cy="192"/>
            </a:xfrm>
            <a:prstGeom prst="plus">
              <a:avLst>
                <a:gd name="adj" fmla="val 25000"/>
              </a:avLst>
            </a:prstGeom>
            <a:solidFill>
              <a:srgbClr val="3333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363" name="AutoShape 35">
              <a:extLst>
                <a:ext uri="{FF2B5EF4-FFF2-40B4-BE49-F238E27FC236}">
                  <a16:creationId xmlns:a16="http://schemas.microsoft.com/office/drawing/2014/main" id="{4F1E31DD-EEF2-4F49-8C77-CC0A11F3A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2" y="1710"/>
              <a:ext cx="528" cy="192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365" name="AutoShape 37">
              <a:extLst>
                <a:ext uri="{FF2B5EF4-FFF2-40B4-BE49-F238E27FC236}">
                  <a16:creationId xmlns:a16="http://schemas.microsoft.com/office/drawing/2014/main" id="{06967205-76A1-4B4C-8DB7-F870B2181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6" y="2054"/>
              <a:ext cx="480" cy="192"/>
            </a:xfrm>
            <a:prstGeom prst="diamond">
              <a:avLst/>
            </a:prstGeom>
            <a:solidFill>
              <a:srgbClr val="CC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366" name="Line 38">
              <a:extLst>
                <a:ext uri="{FF2B5EF4-FFF2-40B4-BE49-F238E27FC236}">
                  <a16:creationId xmlns:a16="http://schemas.microsoft.com/office/drawing/2014/main" id="{C638D3A3-7304-1444-9454-63CE1B6735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6" y="1886"/>
              <a:ext cx="0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67" name="Oval 39">
              <a:extLst>
                <a:ext uri="{FF2B5EF4-FFF2-40B4-BE49-F238E27FC236}">
                  <a16:creationId xmlns:a16="http://schemas.microsoft.com/office/drawing/2014/main" id="{87BE5023-4853-9140-9758-C0897F55C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2" y="2062"/>
              <a:ext cx="480" cy="19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369" name="Text Box 41">
              <a:extLst>
                <a:ext uri="{FF2B5EF4-FFF2-40B4-BE49-F238E27FC236}">
                  <a16:creationId xmlns:a16="http://schemas.microsoft.com/office/drawing/2014/main" id="{3D207805-6F5F-B442-BD35-363E15C097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0" y="1628"/>
              <a:ext cx="22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b="1">
                  <a:solidFill>
                    <a:schemeClr val="accent2"/>
                  </a:solidFill>
                </a:rPr>
                <a:t>A</a:t>
              </a:r>
            </a:p>
          </p:txBody>
        </p:sp>
        <p:sp>
          <p:nvSpPr>
            <p:cNvPr id="227370" name="Text Box 42">
              <a:extLst>
                <a:ext uri="{FF2B5EF4-FFF2-40B4-BE49-F238E27FC236}">
                  <a16:creationId xmlns:a16="http://schemas.microsoft.com/office/drawing/2014/main" id="{886E6967-9255-0D4C-85FA-43D1D7A6E6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8" y="1978"/>
              <a:ext cx="22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b="1">
                  <a:solidFill>
                    <a:schemeClr val="accent2"/>
                  </a:solidFill>
                </a:rPr>
                <a:t>B</a:t>
              </a:r>
            </a:p>
          </p:txBody>
        </p:sp>
        <p:sp>
          <p:nvSpPr>
            <p:cNvPr id="227384" name="Rectangle 56" descr="Wide upward diagonal">
              <a:extLst>
                <a:ext uri="{FF2B5EF4-FFF2-40B4-BE49-F238E27FC236}">
                  <a16:creationId xmlns:a16="http://schemas.microsoft.com/office/drawing/2014/main" id="{768CB335-C528-7746-B532-520902457A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2" y="1757"/>
              <a:ext cx="126" cy="10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385" name="Rectangle 57" descr="Wide upward diagonal">
              <a:extLst>
                <a:ext uri="{FF2B5EF4-FFF2-40B4-BE49-F238E27FC236}">
                  <a16:creationId xmlns:a16="http://schemas.microsoft.com/office/drawing/2014/main" id="{D1E050EE-569D-6D40-AF48-BF09FAD3C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4" y="1757"/>
              <a:ext cx="126" cy="10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386" name="Rectangle 58" descr="Wide upward diagonal">
              <a:extLst>
                <a:ext uri="{FF2B5EF4-FFF2-40B4-BE49-F238E27FC236}">
                  <a16:creationId xmlns:a16="http://schemas.microsoft.com/office/drawing/2014/main" id="{076FAE37-F4AB-494D-A779-AC826061D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6" y="1757"/>
              <a:ext cx="126" cy="10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387" name="Rectangle 59" descr="Wide upward diagonal">
              <a:extLst>
                <a:ext uri="{FF2B5EF4-FFF2-40B4-BE49-F238E27FC236}">
                  <a16:creationId xmlns:a16="http://schemas.microsoft.com/office/drawing/2014/main" id="{6200E1D9-2D9A-9F4F-8214-0A777A71E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757"/>
              <a:ext cx="126" cy="10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388" name="Rectangle 60" descr="Wide upward diagonal">
              <a:extLst>
                <a:ext uri="{FF2B5EF4-FFF2-40B4-BE49-F238E27FC236}">
                  <a16:creationId xmlns:a16="http://schemas.microsoft.com/office/drawing/2014/main" id="{2B291AD8-6D56-214B-BE5E-84AED3936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1757"/>
              <a:ext cx="126" cy="10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389" name="Rectangle 61" descr="Wide upward diagonal">
              <a:extLst>
                <a:ext uri="{FF2B5EF4-FFF2-40B4-BE49-F238E27FC236}">
                  <a16:creationId xmlns:a16="http://schemas.microsoft.com/office/drawing/2014/main" id="{3F9BB663-DD9E-0C4F-9EA9-E54CCE614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0" y="2109"/>
              <a:ext cx="126" cy="10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390" name="Rectangle 62" descr="Wide upward diagonal">
              <a:extLst>
                <a:ext uri="{FF2B5EF4-FFF2-40B4-BE49-F238E27FC236}">
                  <a16:creationId xmlns:a16="http://schemas.microsoft.com/office/drawing/2014/main" id="{8AB55DDF-8EB8-494E-9BBA-67F42381D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2" y="2109"/>
              <a:ext cx="126" cy="10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391" name="Rectangle 63" descr="Wide upward diagonal">
              <a:extLst>
                <a:ext uri="{FF2B5EF4-FFF2-40B4-BE49-F238E27FC236}">
                  <a16:creationId xmlns:a16="http://schemas.microsoft.com/office/drawing/2014/main" id="{FD8B80F6-56B4-3848-9475-C1FFAF640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109"/>
              <a:ext cx="126" cy="10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392" name="Rectangle 64" descr="Wide upward diagonal">
              <a:extLst>
                <a:ext uri="{FF2B5EF4-FFF2-40B4-BE49-F238E27FC236}">
                  <a16:creationId xmlns:a16="http://schemas.microsoft.com/office/drawing/2014/main" id="{2D7B3C86-F8B9-C944-8FC0-9BD252A40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6" y="2109"/>
              <a:ext cx="126" cy="10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393" name="Rectangle 65" descr="Wide upward diagonal">
              <a:extLst>
                <a:ext uri="{FF2B5EF4-FFF2-40B4-BE49-F238E27FC236}">
                  <a16:creationId xmlns:a16="http://schemas.microsoft.com/office/drawing/2014/main" id="{73E61ECD-FE06-2449-8124-60909554A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8" y="2109"/>
              <a:ext cx="126" cy="10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394" name="Rectangle 66" descr="Wide upward diagonal">
              <a:extLst>
                <a:ext uri="{FF2B5EF4-FFF2-40B4-BE49-F238E27FC236}">
                  <a16:creationId xmlns:a16="http://schemas.microsoft.com/office/drawing/2014/main" id="{258C76D0-8351-9843-B906-09E131620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6" y="2109"/>
              <a:ext cx="126" cy="10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395" name="Rectangle 67" descr="Wide upward diagonal">
              <a:extLst>
                <a:ext uri="{FF2B5EF4-FFF2-40B4-BE49-F238E27FC236}">
                  <a16:creationId xmlns:a16="http://schemas.microsoft.com/office/drawing/2014/main" id="{6DB26628-4C67-0E4C-A33E-E18820CF22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4" y="2109"/>
              <a:ext cx="126" cy="10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396" name="Rectangle 68" descr="Wide upward diagonal">
              <a:extLst>
                <a:ext uri="{FF2B5EF4-FFF2-40B4-BE49-F238E27FC236}">
                  <a16:creationId xmlns:a16="http://schemas.microsoft.com/office/drawing/2014/main" id="{BFBBBDCE-C4A3-E34B-BC15-228C852E5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109"/>
              <a:ext cx="126" cy="10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397" name="Line 69">
              <a:extLst>
                <a:ext uri="{FF2B5EF4-FFF2-40B4-BE49-F238E27FC236}">
                  <a16:creationId xmlns:a16="http://schemas.microsoft.com/office/drawing/2014/main" id="{80187735-FDEE-F943-B83E-3E705AF15B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8" y="2526"/>
              <a:ext cx="3210" cy="8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398" name="Rectangle 70" descr="Wide upward diagonal">
              <a:extLst>
                <a:ext uri="{FF2B5EF4-FFF2-40B4-BE49-F238E27FC236}">
                  <a16:creationId xmlns:a16="http://schemas.microsoft.com/office/drawing/2014/main" id="{764B1814-A677-BA43-8099-A57C5CA67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8" y="2485"/>
              <a:ext cx="126" cy="10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399" name="Rectangle 71" descr="Wide upward diagonal">
              <a:extLst>
                <a:ext uri="{FF2B5EF4-FFF2-40B4-BE49-F238E27FC236}">
                  <a16:creationId xmlns:a16="http://schemas.microsoft.com/office/drawing/2014/main" id="{27DB1425-D1A9-C94C-9807-000AFD2DA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85"/>
              <a:ext cx="126" cy="10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400" name="Rectangle 72" descr="Wide upward diagonal">
              <a:extLst>
                <a:ext uri="{FF2B5EF4-FFF2-40B4-BE49-F238E27FC236}">
                  <a16:creationId xmlns:a16="http://schemas.microsoft.com/office/drawing/2014/main" id="{93A17571-04FA-E240-868B-E837419A23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" y="2485"/>
              <a:ext cx="126" cy="10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401" name="Rectangle 73" descr="Wide upward diagonal">
              <a:extLst>
                <a:ext uri="{FF2B5EF4-FFF2-40B4-BE49-F238E27FC236}">
                  <a16:creationId xmlns:a16="http://schemas.microsoft.com/office/drawing/2014/main" id="{D8DD0C60-4FED-3A49-9BE0-DD78F9E16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4" y="2485"/>
              <a:ext cx="126" cy="10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402" name="Rectangle 74" descr="Wide upward diagonal">
              <a:extLst>
                <a:ext uri="{FF2B5EF4-FFF2-40B4-BE49-F238E27FC236}">
                  <a16:creationId xmlns:a16="http://schemas.microsoft.com/office/drawing/2014/main" id="{0EFC8E55-AB57-6D47-9045-6EDD1C09D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6" y="2485"/>
              <a:ext cx="126" cy="10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406" name="Rectangle 78" descr="Wide upward diagonal">
              <a:extLst>
                <a:ext uri="{FF2B5EF4-FFF2-40B4-BE49-F238E27FC236}">
                  <a16:creationId xmlns:a16="http://schemas.microsoft.com/office/drawing/2014/main" id="{53C05FDF-4CAC-FF4D-BE78-8932EE2A1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8" y="2485"/>
              <a:ext cx="126" cy="10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407" name="Rectangle 79" descr="Wide upward diagonal">
              <a:extLst>
                <a:ext uri="{FF2B5EF4-FFF2-40B4-BE49-F238E27FC236}">
                  <a16:creationId xmlns:a16="http://schemas.microsoft.com/office/drawing/2014/main" id="{B125E8B5-5978-D441-9362-179B67648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0" y="2485"/>
              <a:ext cx="126" cy="10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408" name="Rectangle 80" descr="Wide upward diagonal">
              <a:extLst>
                <a:ext uri="{FF2B5EF4-FFF2-40B4-BE49-F238E27FC236}">
                  <a16:creationId xmlns:a16="http://schemas.microsoft.com/office/drawing/2014/main" id="{70C5941D-E149-E24A-836A-9C48D4A79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485"/>
              <a:ext cx="126" cy="10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409" name="Rectangle 81" descr="Wide upward diagonal">
              <a:extLst>
                <a:ext uri="{FF2B5EF4-FFF2-40B4-BE49-F238E27FC236}">
                  <a16:creationId xmlns:a16="http://schemas.microsoft.com/office/drawing/2014/main" id="{15C09BF1-DD02-0A4C-B0B3-296420340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4" y="2485"/>
              <a:ext cx="126" cy="10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410" name="Text Box 82">
              <a:extLst>
                <a:ext uri="{FF2B5EF4-FFF2-40B4-BE49-F238E27FC236}">
                  <a16:creationId xmlns:a16="http://schemas.microsoft.com/office/drawing/2014/main" id="{55F4E876-2BAF-824E-B037-0209E28E59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6" y="2394"/>
              <a:ext cx="22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b="1">
                  <a:solidFill>
                    <a:schemeClr val="accent2"/>
                  </a:solidFill>
                </a:rPr>
                <a:t>C</a:t>
              </a:r>
            </a:p>
          </p:txBody>
        </p:sp>
        <p:sp>
          <p:nvSpPr>
            <p:cNvPr id="227426" name="Line 98">
              <a:extLst>
                <a:ext uri="{FF2B5EF4-FFF2-40B4-BE49-F238E27FC236}">
                  <a16:creationId xmlns:a16="http://schemas.microsoft.com/office/drawing/2014/main" id="{C67BE34B-6423-1149-8FDB-37D8789499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2254"/>
              <a:ext cx="0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7428" name="Rectangle 100">
            <a:extLst>
              <a:ext uri="{FF2B5EF4-FFF2-40B4-BE49-F238E27FC236}">
                <a16:creationId xmlns:a16="http://schemas.microsoft.com/office/drawing/2014/main" id="{462634B3-140F-A448-9198-7ED529A61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1" y="1275883"/>
            <a:ext cx="7339013" cy="1328737"/>
          </a:xfrm>
          <a:prstGeom prst="rect">
            <a:avLst/>
          </a:prstGeom>
          <a:gradFill rotWithShape="1">
            <a:gsLst>
              <a:gs pos="0">
                <a:schemeClr val="accent1">
                  <a:alpha val="21001"/>
                </a:schemeClr>
              </a:gs>
              <a:gs pos="100000">
                <a:schemeClr val="accent1">
                  <a:gamma/>
                  <a:shade val="46275"/>
                  <a:invGamma/>
                  <a:alpha val="14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7429" name="Rectangle 101">
            <a:extLst>
              <a:ext uri="{FF2B5EF4-FFF2-40B4-BE49-F238E27FC236}">
                <a16:creationId xmlns:a16="http://schemas.microsoft.com/office/drawing/2014/main" id="{1C2CA802-42F1-CB40-94DC-EFA223049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1" y="2874495"/>
            <a:ext cx="7339013" cy="1628775"/>
          </a:xfrm>
          <a:prstGeom prst="rect">
            <a:avLst/>
          </a:prstGeom>
          <a:gradFill rotWithShape="1">
            <a:gsLst>
              <a:gs pos="0">
                <a:schemeClr val="accent1">
                  <a:alpha val="21001"/>
                </a:schemeClr>
              </a:gs>
              <a:gs pos="100000">
                <a:schemeClr val="accent1">
                  <a:gamma/>
                  <a:shade val="46275"/>
                  <a:invGamma/>
                  <a:alpha val="14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7430" name="Rectangle 102">
            <a:extLst>
              <a:ext uri="{FF2B5EF4-FFF2-40B4-BE49-F238E27FC236}">
                <a16:creationId xmlns:a16="http://schemas.microsoft.com/office/drawing/2014/main" id="{72035A88-1275-8D4F-A727-600D39DB4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6501" y="4562008"/>
            <a:ext cx="7339013" cy="2117725"/>
          </a:xfrm>
          <a:prstGeom prst="rect">
            <a:avLst/>
          </a:prstGeom>
          <a:gradFill rotWithShape="1">
            <a:gsLst>
              <a:gs pos="0">
                <a:schemeClr val="accent1">
                  <a:alpha val="21001"/>
                </a:schemeClr>
              </a:gs>
              <a:gs pos="100000">
                <a:schemeClr val="accent1">
                  <a:gamma/>
                  <a:shade val="46275"/>
                  <a:invGamma/>
                  <a:alpha val="14000"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64768"/>
      </p:ext>
    </p:extLst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407" name="Group 7">
            <a:extLst>
              <a:ext uri="{FF2B5EF4-FFF2-40B4-BE49-F238E27FC236}">
                <a16:creationId xmlns:a16="http://schemas.microsoft.com/office/drawing/2014/main" id="{AED41E6D-F13E-C443-8198-880D7391E8DF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142876"/>
            <a:ext cx="9144000" cy="6334125"/>
            <a:chOff x="0" y="90"/>
            <a:chExt cx="5760" cy="3990"/>
          </a:xfrm>
        </p:grpSpPr>
        <p:pic>
          <p:nvPicPr>
            <p:cNvPr id="230405" name="Picture 5">
              <a:extLst>
                <a:ext uri="{FF2B5EF4-FFF2-40B4-BE49-F238E27FC236}">
                  <a16:creationId xmlns:a16="http://schemas.microsoft.com/office/drawing/2014/main" id="{BAC65FAF-1703-6F46-AC9E-98DAA733C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1" t="21878" r="1353" b="7579"/>
            <a:stretch>
              <a:fillRect/>
            </a:stretch>
          </p:blipFill>
          <p:spPr bwMode="auto">
            <a:xfrm>
              <a:off x="0" y="90"/>
              <a:ext cx="5760" cy="26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0406" name="Picture 6">
              <a:extLst>
                <a:ext uri="{FF2B5EF4-FFF2-40B4-BE49-F238E27FC236}">
                  <a16:creationId xmlns:a16="http://schemas.microsoft.com/office/drawing/2014/main" id="{C0974A82-FED8-8344-8B0C-868034483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4" t="54091" r="1563" b="3915"/>
            <a:stretch>
              <a:fillRect/>
            </a:stretch>
          </p:blipFill>
          <p:spPr bwMode="auto">
            <a:xfrm>
              <a:off x="16" y="2509"/>
              <a:ext cx="5744" cy="1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908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343" name="Group 7">
            <a:extLst>
              <a:ext uri="{FF2B5EF4-FFF2-40B4-BE49-F238E27FC236}">
                <a16:creationId xmlns:a16="http://schemas.microsoft.com/office/drawing/2014/main" id="{5B064EF2-F738-F24F-BEEB-673F8379C4AE}"/>
              </a:ext>
            </a:extLst>
          </p:cNvPr>
          <p:cNvGrpSpPr>
            <a:grpSpLocks/>
          </p:cNvGrpSpPr>
          <p:nvPr/>
        </p:nvGrpSpPr>
        <p:grpSpPr bwMode="auto">
          <a:xfrm>
            <a:off x="2209800" y="4764"/>
            <a:ext cx="7759700" cy="6827837"/>
            <a:chOff x="432" y="19"/>
            <a:chExt cx="4888" cy="4301"/>
          </a:xfrm>
        </p:grpSpPr>
        <p:pic>
          <p:nvPicPr>
            <p:cNvPr id="270340" name="Picture 4">
              <a:extLst>
                <a:ext uri="{FF2B5EF4-FFF2-40B4-BE49-F238E27FC236}">
                  <a16:creationId xmlns:a16="http://schemas.microsoft.com/office/drawing/2014/main" id="{9680D0E4-AC79-C847-A14E-B43D5FCBEF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0" t="21706" r="1459" b="3488"/>
            <a:stretch>
              <a:fillRect/>
            </a:stretch>
          </p:blipFill>
          <p:spPr bwMode="auto">
            <a:xfrm>
              <a:off x="446" y="19"/>
              <a:ext cx="4874" cy="2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0341" name="Picture 5">
              <a:extLst>
                <a:ext uri="{FF2B5EF4-FFF2-40B4-BE49-F238E27FC236}">
                  <a16:creationId xmlns:a16="http://schemas.microsoft.com/office/drawing/2014/main" id="{3BCC2336-81ED-D740-8058-96363D3DDE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1" t="21706" r="2916" b="3488"/>
            <a:stretch>
              <a:fillRect/>
            </a:stretch>
          </p:blipFill>
          <p:spPr bwMode="auto">
            <a:xfrm>
              <a:off x="432" y="2581"/>
              <a:ext cx="4834" cy="17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4785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366" name="Group 6">
            <a:extLst>
              <a:ext uri="{FF2B5EF4-FFF2-40B4-BE49-F238E27FC236}">
                <a16:creationId xmlns:a16="http://schemas.microsoft.com/office/drawing/2014/main" id="{BDDA2770-083F-284B-8DE3-631BE5D7513F}"/>
              </a:ext>
            </a:extLst>
          </p:cNvPr>
          <p:cNvGrpSpPr>
            <a:grpSpLocks/>
          </p:cNvGrpSpPr>
          <p:nvPr/>
        </p:nvGrpSpPr>
        <p:grpSpPr bwMode="auto">
          <a:xfrm>
            <a:off x="1752601" y="0"/>
            <a:ext cx="8723313" cy="6858000"/>
            <a:chOff x="-8" y="0"/>
            <a:chExt cx="5768" cy="4696"/>
          </a:xfrm>
        </p:grpSpPr>
        <p:pic>
          <p:nvPicPr>
            <p:cNvPr id="271364" name="Picture 4">
              <a:extLst>
                <a:ext uri="{FF2B5EF4-FFF2-40B4-BE49-F238E27FC236}">
                  <a16:creationId xmlns:a16="http://schemas.microsoft.com/office/drawing/2014/main" id="{8F9077C2-8C0D-9449-8BA4-FE9BD67615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4" t="21706" r="1459" b="12231"/>
            <a:stretch>
              <a:fillRect/>
            </a:stretch>
          </p:blipFill>
          <p:spPr bwMode="auto">
            <a:xfrm>
              <a:off x="0" y="0"/>
              <a:ext cx="5760" cy="24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1365" name="Picture 5">
              <a:extLst>
                <a:ext uri="{FF2B5EF4-FFF2-40B4-BE49-F238E27FC236}">
                  <a16:creationId xmlns:a16="http://schemas.microsoft.com/office/drawing/2014/main" id="{C91BC213-0B5D-E146-8C2C-10A24F5D5B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1" t="22050" r="1563" b="18703"/>
            <a:stretch>
              <a:fillRect/>
            </a:stretch>
          </p:blipFill>
          <p:spPr bwMode="auto">
            <a:xfrm>
              <a:off x="-8" y="2475"/>
              <a:ext cx="5760" cy="2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837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391" name="Group 7">
            <a:extLst>
              <a:ext uri="{FF2B5EF4-FFF2-40B4-BE49-F238E27FC236}">
                <a16:creationId xmlns:a16="http://schemas.microsoft.com/office/drawing/2014/main" id="{4D8011DC-4DA6-5D47-9123-4AABBCC6BC58}"/>
              </a:ext>
            </a:extLst>
          </p:cNvPr>
          <p:cNvGrpSpPr>
            <a:grpSpLocks/>
          </p:cNvGrpSpPr>
          <p:nvPr/>
        </p:nvGrpSpPr>
        <p:grpSpPr bwMode="auto">
          <a:xfrm>
            <a:off x="2374900" y="12700"/>
            <a:ext cx="7785100" cy="6858000"/>
            <a:chOff x="536" y="8"/>
            <a:chExt cx="4904" cy="4320"/>
          </a:xfrm>
        </p:grpSpPr>
        <p:pic>
          <p:nvPicPr>
            <p:cNvPr id="272388" name="Picture 4">
              <a:extLst>
                <a:ext uri="{FF2B5EF4-FFF2-40B4-BE49-F238E27FC236}">
                  <a16:creationId xmlns:a16="http://schemas.microsoft.com/office/drawing/2014/main" id="{3D90854B-E0C6-354B-9CDD-3342A3E7A2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1" t="21706" r="1353" b="4985"/>
            <a:stretch>
              <a:fillRect/>
            </a:stretch>
          </p:blipFill>
          <p:spPr bwMode="auto">
            <a:xfrm>
              <a:off x="536" y="8"/>
              <a:ext cx="4904" cy="21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2389" name="Picture 5">
              <a:extLst>
                <a:ext uri="{FF2B5EF4-FFF2-40B4-BE49-F238E27FC236}">
                  <a16:creationId xmlns:a16="http://schemas.microsoft.com/office/drawing/2014/main" id="{B29FA033-6EB2-614C-999F-5A546ED5A6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4" t="22008" r="1666" b="5685"/>
            <a:stretch>
              <a:fillRect/>
            </a:stretch>
          </p:blipFill>
          <p:spPr bwMode="auto">
            <a:xfrm>
              <a:off x="542" y="2178"/>
              <a:ext cx="4886" cy="2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781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426" name="Group 2">
            <a:extLst>
              <a:ext uri="{FF2B5EF4-FFF2-40B4-BE49-F238E27FC236}">
                <a16:creationId xmlns:a16="http://schemas.microsoft.com/office/drawing/2014/main" id="{D31C23C3-5E8F-3A4D-966B-84BAE7BE9CBF}"/>
              </a:ext>
            </a:extLst>
          </p:cNvPr>
          <p:cNvGrpSpPr>
            <a:grpSpLocks/>
          </p:cNvGrpSpPr>
          <p:nvPr/>
        </p:nvGrpSpPr>
        <p:grpSpPr bwMode="auto">
          <a:xfrm>
            <a:off x="2752725" y="0"/>
            <a:ext cx="7075488" cy="6858000"/>
            <a:chOff x="-912" y="1505"/>
            <a:chExt cx="6144" cy="5668"/>
          </a:xfrm>
        </p:grpSpPr>
        <p:pic>
          <p:nvPicPr>
            <p:cNvPr id="231427" name="Picture 3">
              <a:extLst>
                <a:ext uri="{FF2B5EF4-FFF2-40B4-BE49-F238E27FC236}">
                  <a16:creationId xmlns:a16="http://schemas.microsoft.com/office/drawing/2014/main" id="{EDAC7D3D-4E29-6648-B982-CA09056450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45" b="1648"/>
            <a:stretch>
              <a:fillRect/>
            </a:stretch>
          </p:blipFill>
          <p:spPr bwMode="auto">
            <a:xfrm>
              <a:off x="-912" y="1505"/>
              <a:ext cx="6144" cy="3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1428" name="Picture 4">
              <a:extLst>
                <a:ext uri="{FF2B5EF4-FFF2-40B4-BE49-F238E27FC236}">
                  <a16:creationId xmlns:a16="http://schemas.microsoft.com/office/drawing/2014/main" id="{25C44949-DA36-AF4A-A195-F4F0E355FD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11" b="7860"/>
            <a:stretch>
              <a:fillRect/>
            </a:stretch>
          </p:blipFill>
          <p:spPr bwMode="auto">
            <a:xfrm>
              <a:off x="-912" y="4940"/>
              <a:ext cx="6144" cy="2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6022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779" name="Group 3">
            <a:extLst>
              <a:ext uri="{FF2B5EF4-FFF2-40B4-BE49-F238E27FC236}">
                <a16:creationId xmlns:a16="http://schemas.microsoft.com/office/drawing/2014/main" id="{A4B73205-1FA5-014A-81D1-88B73792979D}"/>
              </a:ext>
            </a:extLst>
          </p:cNvPr>
          <p:cNvGrpSpPr>
            <a:grpSpLocks/>
          </p:cNvGrpSpPr>
          <p:nvPr/>
        </p:nvGrpSpPr>
        <p:grpSpPr bwMode="auto">
          <a:xfrm>
            <a:off x="2752725" y="0"/>
            <a:ext cx="7075488" cy="6858000"/>
            <a:chOff x="-912" y="1505"/>
            <a:chExt cx="6144" cy="5668"/>
          </a:xfrm>
        </p:grpSpPr>
        <p:pic>
          <p:nvPicPr>
            <p:cNvPr id="203780" name="Picture 4">
              <a:extLst>
                <a:ext uri="{FF2B5EF4-FFF2-40B4-BE49-F238E27FC236}">
                  <a16:creationId xmlns:a16="http://schemas.microsoft.com/office/drawing/2014/main" id="{1DC91E4B-A92B-894B-929B-D84E74D0D5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45" b="1648"/>
            <a:stretch>
              <a:fillRect/>
            </a:stretch>
          </p:blipFill>
          <p:spPr bwMode="auto">
            <a:xfrm>
              <a:off x="-912" y="1505"/>
              <a:ext cx="6144" cy="3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3781" name="Picture 5">
              <a:extLst>
                <a:ext uri="{FF2B5EF4-FFF2-40B4-BE49-F238E27FC236}">
                  <a16:creationId xmlns:a16="http://schemas.microsoft.com/office/drawing/2014/main" id="{C172767F-6241-724E-8557-496EF4E15A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711" b="7860"/>
            <a:stretch>
              <a:fillRect/>
            </a:stretch>
          </p:blipFill>
          <p:spPr bwMode="auto">
            <a:xfrm>
              <a:off x="-912" y="4940"/>
              <a:ext cx="6144" cy="2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40981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978" name="Group 2">
            <a:extLst>
              <a:ext uri="{FF2B5EF4-FFF2-40B4-BE49-F238E27FC236}">
                <a16:creationId xmlns:a16="http://schemas.microsoft.com/office/drawing/2014/main" id="{7AFE8FEC-FCB5-C343-8B7B-B6ABE63E9E0C}"/>
              </a:ext>
            </a:extLst>
          </p:cNvPr>
          <p:cNvGrpSpPr>
            <a:grpSpLocks/>
          </p:cNvGrpSpPr>
          <p:nvPr/>
        </p:nvGrpSpPr>
        <p:grpSpPr bwMode="auto">
          <a:xfrm>
            <a:off x="2457450" y="152401"/>
            <a:ext cx="8461562" cy="1192305"/>
            <a:chOff x="0" y="5472"/>
            <a:chExt cx="2502" cy="3552"/>
          </a:xfrm>
        </p:grpSpPr>
        <p:sp>
          <p:nvSpPr>
            <p:cNvPr id="254979" name="Rectangle 3">
              <a:extLst>
                <a:ext uri="{FF2B5EF4-FFF2-40B4-BE49-F238E27FC236}">
                  <a16:creationId xmlns:a16="http://schemas.microsoft.com/office/drawing/2014/main" id="{23931C33-740B-1B40-96DE-970EE4FEC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472"/>
              <a:ext cx="2502" cy="1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254980" name="Rectangle 4">
              <a:extLst>
                <a:ext uri="{FF2B5EF4-FFF2-40B4-BE49-F238E27FC236}">
                  <a16:creationId xmlns:a16="http://schemas.microsoft.com/office/drawing/2014/main" id="{3DB4D9F0-D5AC-BB47-BD0B-88309797C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472"/>
              <a:ext cx="2502" cy="3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GB" altLang="en-US" sz="3200" b="1" dirty="0" err="1">
                  <a:solidFill>
                    <a:srgbClr val="000000"/>
                  </a:solidFill>
                  <a:cs typeface="Arial" panose="020B0604020202020204" pitchFamily="34" charset="0"/>
                </a:rPr>
                <a:t>InterPro</a:t>
              </a:r>
              <a:r>
                <a:rPr lang="en-GB" altLang="en-US" sz="3200" b="1" dirty="0">
                  <a:solidFill>
                    <a:srgbClr val="000000"/>
                  </a:solidFill>
                  <a:cs typeface="Arial" panose="020B0604020202020204" pitchFamily="34" charset="0"/>
                </a:rPr>
                <a:t> Server:</a:t>
              </a:r>
              <a:r>
                <a:rPr lang="en-GB" altLang="en-US" sz="2000" dirty="0">
                  <a:solidFill>
                    <a:srgbClr val="000000"/>
                  </a:solidFill>
                  <a:cs typeface="Arial" panose="020B0604020202020204" pitchFamily="34" charset="0"/>
                </a:rPr>
                <a:t> </a:t>
              </a:r>
            </a:p>
            <a:p>
              <a:r>
                <a:rPr lang="en-GB" altLang="en-US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• </a:t>
              </a:r>
              <a:r>
                <a:rPr lang="en-GB" altLang="en-US" dirty="0">
                  <a:solidFill>
                    <a:srgbClr val="000000"/>
                  </a:solidFill>
                  <a:cs typeface="Arial" panose="020B0604020202020204" pitchFamily="34" charset="0"/>
                </a:rPr>
                <a:t>The ‘</a:t>
              </a:r>
              <a:r>
                <a:rPr lang="en-GB" altLang="en-US" b="1" dirty="0">
                  <a:solidFill>
                    <a:srgbClr val="FF0000"/>
                  </a:solidFill>
                  <a:cs typeface="Arial" panose="020B0604020202020204" pitchFamily="34" charset="0"/>
                </a:rPr>
                <a:t>one-stop shop</a:t>
              </a:r>
              <a:r>
                <a:rPr lang="en-GB" altLang="en-US" dirty="0">
                  <a:solidFill>
                    <a:srgbClr val="000000"/>
                  </a:solidFill>
                  <a:cs typeface="Arial" panose="020B0604020202020204" pitchFamily="34" charset="0"/>
                </a:rPr>
                <a:t>’ for accessing all major protein databases</a:t>
              </a:r>
            </a:p>
            <a:p>
              <a:endParaRPr lang="en-GB" altLang="en-US" sz="1200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254982" name="Picture 6">
            <a:extLst>
              <a:ext uri="{FF2B5EF4-FFF2-40B4-BE49-F238E27FC236}">
                <a16:creationId xmlns:a16="http://schemas.microsoft.com/office/drawing/2014/main" id="{37A74F4B-E5DD-2944-A2C8-EEABFFA3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3" t="17915" r="33438" b="3963"/>
          <a:stretch>
            <a:fillRect/>
          </a:stretch>
        </p:blipFill>
        <p:spPr bwMode="auto">
          <a:xfrm>
            <a:off x="1549400" y="1725519"/>
            <a:ext cx="7467600" cy="504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4983" name="Picture 7">
            <a:extLst>
              <a:ext uri="{FF2B5EF4-FFF2-40B4-BE49-F238E27FC236}">
                <a16:creationId xmlns:a16="http://schemas.microsoft.com/office/drawing/2014/main" id="{1A1C24D8-D515-2C4B-9A13-0FE674B6E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3" t="36520" r="83125" b="11024"/>
          <a:stretch>
            <a:fillRect/>
          </a:stretch>
        </p:blipFill>
        <p:spPr bwMode="auto">
          <a:xfrm>
            <a:off x="8890001" y="2335118"/>
            <a:ext cx="1622425" cy="445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731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00" name="Text Box 4">
            <a:extLst>
              <a:ext uri="{FF2B5EF4-FFF2-40B4-BE49-F238E27FC236}">
                <a16:creationId xmlns:a16="http://schemas.microsoft.com/office/drawing/2014/main" id="{96B50FDA-2582-3748-A538-69C70DFA9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6775" y="136526"/>
            <a:ext cx="57198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sz="3200" b="1"/>
              <a:t>InterPro: member databases</a:t>
            </a:r>
          </a:p>
        </p:txBody>
      </p:sp>
      <p:pic>
        <p:nvPicPr>
          <p:cNvPr id="234501" name="Picture 5">
            <a:extLst>
              <a:ext uri="{FF2B5EF4-FFF2-40B4-BE49-F238E27FC236}">
                <a16:creationId xmlns:a16="http://schemas.microsoft.com/office/drawing/2014/main" id="{ED4C74E6-BB61-7440-AB93-6785BFA4F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" t="17743" r="33749" b="3618"/>
          <a:stretch>
            <a:fillRect/>
          </a:stretch>
        </p:blipFill>
        <p:spPr bwMode="auto">
          <a:xfrm>
            <a:off x="2362200" y="885825"/>
            <a:ext cx="7391400" cy="579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4947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Text Box 2">
            <a:extLst>
              <a:ext uri="{FF2B5EF4-FFF2-40B4-BE49-F238E27FC236}">
                <a16:creationId xmlns:a16="http://schemas.microsoft.com/office/drawing/2014/main" id="{23D80972-3EB9-284C-BB4A-C73CA1F2B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2950" y="192088"/>
            <a:ext cx="75326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altLang="en-US" sz="2800" b="1">
                <a:cs typeface="Times New Roman" panose="02020603050405020304" pitchFamily="18" charset="0"/>
              </a:rPr>
              <a:t>		Retrieving a sequence using SRS</a:t>
            </a:r>
          </a:p>
        </p:txBody>
      </p:sp>
      <p:pic>
        <p:nvPicPr>
          <p:cNvPr id="237571" name="Picture 3">
            <a:extLst>
              <a:ext uri="{FF2B5EF4-FFF2-40B4-BE49-F238E27FC236}">
                <a16:creationId xmlns:a16="http://schemas.microsoft.com/office/drawing/2014/main" id="{A4575A90-FAC8-8A47-80FE-5AD60D07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" t="17055" r="1564" b="3368"/>
          <a:stretch>
            <a:fillRect/>
          </a:stretch>
        </p:blipFill>
        <p:spPr bwMode="auto">
          <a:xfrm>
            <a:off x="1524000" y="706438"/>
            <a:ext cx="9144000" cy="615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7572" name="Picture 4">
            <a:extLst>
              <a:ext uri="{FF2B5EF4-FFF2-40B4-BE49-F238E27FC236}">
                <a16:creationId xmlns:a16="http://schemas.microsoft.com/office/drawing/2014/main" id="{BC064B3E-324C-4649-8466-FF8C61E7D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51" r="13562" b="6944"/>
          <a:stretch>
            <a:fillRect/>
          </a:stretch>
        </p:blipFill>
        <p:spPr bwMode="auto">
          <a:xfrm>
            <a:off x="1524000" y="712788"/>
            <a:ext cx="9144000" cy="623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344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609480" y="84600"/>
            <a:ext cx="11581560" cy="96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Today’s Instructor</a:t>
            </a:r>
          </a:p>
        </p:txBody>
      </p:sp>
      <p:sp>
        <p:nvSpPr>
          <p:cNvPr id="87" name="CustomShape 2"/>
          <p:cNvSpPr/>
          <p:nvPr/>
        </p:nvSpPr>
        <p:spPr>
          <a:xfrm>
            <a:off x="3915720" y="1600200"/>
            <a:ext cx="792792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Bioinformatics and Computational Biosciences Branch (BCBB), Rocky Mountain Laboratories (RML), NIAID,</a:t>
            </a: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NIH, Hamilton, MT USA.</a:t>
            </a: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Contact our team via email: </a:t>
            </a: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Email: </a:t>
            </a:r>
            <a:r>
              <a:rPr lang="en-US" sz="28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ace@icermali.org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Listserv: </a:t>
            </a:r>
            <a:r>
              <a:rPr lang="en-US" sz="28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ACE-MALI-L@LIST.NIH.GOV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Instructor: </a:t>
            </a:r>
            <a:r>
              <a:rPr lang="en-US" sz="28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amitava.roy@nih.gov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sp>
        <p:nvSpPr>
          <p:cNvPr id="89" name="CustomShape 3"/>
          <p:cNvSpPr/>
          <p:nvPr/>
        </p:nvSpPr>
        <p:spPr>
          <a:xfrm>
            <a:off x="866880" y="4039560"/>
            <a:ext cx="3179160" cy="228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Dr. Amitava Roy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Ph.D. in Physics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Ongoing Computational Biology projects: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Vaccine development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Structure determination of prion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8737560" y="6356520"/>
            <a:ext cx="2844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fld id="{86EA7408-7745-4C49-830F-40269CFE0018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9BD0B-6E67-5843-BD73-1DA0216E3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80" y="1317215"/>
            <a:ext cx="3048840" cy="27788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618" name="Picture 2">
            <a:extLst>
              <a:ext uri="{FF2B5EF4-FFF2-40B4-BE49-F238E27FC236}">
                <a16:creationId xmlns:a16="http://schemas.microsoft.com/office/drawing/2014/main" id="{D66E6CA4-8B9B-7F4B-8E39-152F5BF3A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6" b="13693"/>
          <a:stretch>
            <a:fillRect/>
          </a:stretch>
        </p:blipFill>
        <p:spPr bwMode="auto">
          <a:xfrm>
            <a:off x="1524000" y="1325563"/>
            <a:ext cx="9144000" cy="4856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9619" name="Text Box 3">
            <a:extLst>
              <a:ext uri="{FF2B5EF4-FFF2-40B4-BE49-F238E27FC236}">
                <a16:creationId xmlns:a16="http://schemas.microsoft.com/office/drawing/2014/main" id="{A5DECDAC-EC96-FC46-A54C-1CBBB3B11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0850" y="192088"/>
            <a:ext cx="75326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altLang="en-US" sz="2800" b="1">
                <a:cs typeface="Times New Roman" panose="02020603050405020304" pitchFamily="18" charset="0"/>
              </a:rPr>
              <a:t>			Retrieving a sequence using SRS</a:t>
            </a:r>
          </a:p>
        </p:txBody>
      </p:sp>
    </p:spTree>
    <p:extLst>
      <p:ext uri="{BB962C8B-B14F-4D97-AF65-F5344CB8AC3E}">
        <p14:creationId xmlns:p14="http://schemas.microsoft.com/office/powerpoint/2010/main" val="521062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738" name="Group 2">
            <a:extLst>
              <a:ext uri="{FF2B5EF4-FFF2-40B4-BE49-F238E27FC236}">
                <a16:creationId xmlns:a16="http://schemas.microsoft.com/office/drawing/2014/main" id="{900FE05F-064E-8343-930C-B86AE80EAC8A}"/>
              </a:ext>
            </a:extLst>
          </p:cNvPr>
          <p:cNvGrpSpPr>
            <a:grpSpLocks/>
          </p:cNvGrpSpPr>
          <p:nvPr/>
        </p:nvGrpSpPr>
        <p:grpSpPr bwMode="auto">
          <a:xfrm>
            <a:off x="3956051" y="-114299"/>
            <a:ext cx="4462463" cy="717584"/>
            <a:chOff x="0" y="1565"/>
            <a:chExt cx="1373" cy="603"/>
          </a:xfrm>
        </p:grpSpPr>
        <p:sp>
          <p:nvSpPr>
            <p:cNvPr id="244739" name="AutoShape 3">
              <a:extLst>
                <a:ext uri="{FF2B5EF4-FFF2-40B4-BE49-F238E27FC236}">
                  <a16:creationId xmlns:a16="http://schemas.microsoft.com/office/drawing/2014/main" id="{DFB89671-5EAE-9F47-A98B-CF3DBD049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65"/>
              <a:ext cx="1373" cy="368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4740" name="Text Box 4">
              <a:extLst>
                <a:ext uri="{FF2B5EF4-FFF2-40B4-BE49-F238E27FC236}">
                  <a16:creationId xmlns:a16="http://schemas.microsoft.com/office/drawing/2014/main" id="{E7245191-5BC8-F243-B878-CAC316FEA1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" y="1626"/>
              <a:ext cx="1281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572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9144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3716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8288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45000"/>
                </a:lnSpc>
              </a:pPr>
              <a:r>
                <a:rPr lang="en-GB" altLang="en-US" sz="2800" b="1">
                  <a:cs typeface="Times New Roman" panose="02020603050405020304" pitchFamily="18" charset="0"/>
                </a:rPr>
                <a:t>The SignalP 3.0 Server: </a:t>
              </a:r>
            </a:p>
          </p:txBody>
        </p:sp>
      </p:grpSp>
      <p:grpSp>
        <p:nvGrpSpPr>
          <p:cNvPr id="244741" name="Group 5">
            <a:extLst>
              <a:ext uri="{FF2B5EF4-FFF2-40B4-BE49-F238E27FC236}">
                <a16:creationId xmlns:a16="http://schemas.microsoft.com/office/drawing/2014/main" id="{1203EB38-1086-6B43-8EEC-BF4B2DCCAE12}"/>
              </a:ext>
            </a:extLst>
          </p:cNvPr>
          <p:cNvGrpSpPr>
            <a:grpSpLocks/>
          </p:cNvGrpSpPr>
          <p:nvPr/>
        </p:nvGrpSpPr>
        <p:grpSpPr bwMode="auto">
          <a:xfrm>
            <a:off x="2286001" y="622300"/>
            <a:ext cx="7415213" cy="6235700"/>
            <a:chOff x="480" y="1075"/>
            <a:chExt cx="3344" cy="2677"/>
          </a:xfrm>
        </p:grpSpPr>
        <p:pic>
          <p:nvPicPr>
            <p:cNvPr id="244742" name="Picture 6">
              <a:extLst>
                <a:ext uri="{FF2B5EF4-FFF2-40B4-BE49-F238E27FC236}">
                  <a16:creationId xmlns:a16="http://schemas.microsoft.com/office/drawing/2014/main" id="{3954ED91-2500-924E-8F98-33856030C3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075"/>
              <a:ext cx="3344" cy="2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4743" name="Picture 7">
              <a:extLst>
                <a:ext uri="{FF2B5EF4-FFF2-40B4-BE49-F238E27FC236}">
                  <a16:creationId xmlns:a16="http://schemas.microsoft.com/office/drawing/2014/main" id="{4666BE6F-738A-1144-89E4-0F7E88A86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290" b="34920"/>
            <a:stretch>
              <a:fillRect/>
            </a:stretch>
          </p:blipFill>
          <p:spPr bwMode="auto">
            <a:xfrm>
              <a:off x="480" y="3177"/>
              <a:ext cx="3336" cy="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04611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786" name="Group 2">
            <a:extLst>
              <a:ext uri="{FF2B5EF4-FFF2-40B4-BE49-F238E27FC236}">
                <a16:creationId xmlns:a16="http://schemas.microsoft.com/office/drawing/2014/main" id="{FF8E6230-A894-E945-A88B-D0AF50A3984F}"/>
              </a:ext>
            </a:extLst>
          </p:cNvPr>
          <p:cNvGrpSpPr>
            <a:grpSpLocks/>
          </p:cNvGrpSpPr>
          <p:nvPr/>
        </p:nvGrpSpPr>
        <p:grpSpPr bwMode="auto">
          <a:xfrm>
            <a:off x="4262438" y="76201"/>
            <a:ext cx="4684712" cy="644599"/>
            <a:chOff x="272" y="289"/>
            <a:chExt cx="1224" cy="542"/>
          </a:xfrm>
        </p:grpSpPr>
        <p:sp>
          <p:nvSpPr>
            <p:cNvPr id="246787" name="AutoShape 3">
              <a:extLst>
                <a:ext uri="{FF2B5EF4-FFF2-40B4-BE49-F238E27FC236}">
                  <a16:creationId xmlns:a16="http://schemas.microsoft.com/office/drawing/2014/main" id="{C1D3AA0D-8567-154B-883A-D067A1717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" y="289"/>
              <a:ext cx="1224" cy="253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88" name="Text Box 4">
              <a:extLst>
                <a:ext uri="{FF2B5EF4-FFF2-40B4-BE49-F238E27FC236}">
                  <a16:creationId xmlns:a16="http://schemas.microsoft.com/office/drawing/2014/main" id="{9F1D1CD4-3438-8843-A739-776A4712B6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" y="289"/>
              <a:ext cx="1208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572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9144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3716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8288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145000"/>
                </a:lnSpc>
              </a:pPr>
              <a:r>
                <a:rPr lang="en-GB" altLang="en-US" sz="2800" b="1">
                  <a:cs typeface="Times New Roman" panose="02020603050405020304" pitchFamily="18" charset="0"/>
                </a:rPr>
                <a:t>The SignalP 3.0 output:</a:t>
              </a:r>
            </a:p>
          </p:txBody>
        </p:sp>
      </p:grpSp>
      <p:grpSp>
        <p:nvGrpSpPr>
          <p:cNvPr id="246789" name="Group 5">
            <a:extLst>
              <a:ext uri="{FF2B5EF4-FFF2-40B4-BE49-F238E27FC236}">
                <a16:creationId xmlns:a16="http://schemas.microsoft.com/office/drawing/2014/main" id="{EC5FC261-4859-DF4B-BE9B-DB0398E67F5E}"/>
              </a:ext>
            </a:extLst>
          </p:cNvPr>
          <p:cNvGrpSpPr>
            <a:grpSpLocks/>
          </p:cNvGrpSpPr>
          <p:nvPr/>
        </p:nvGrpSpPr>
        <p:grpSpPr bwMode="auto">
          <a:xfrm>
            <a:off x="2884488" y="782639"/>
            <a:ext cx="6488112" cy="5837237"/>
            <a:chOff x="-912" y="1838"/>
            <a:chExt cx="4892" cy="4402"/>
          </a:xfrm>
        </p:grpSpPr>
        <p:pic>
          <p:nvPicPr>
            <p:cNvPr id="246790" name="Picture 6">
              <a:extLst>
                <a:ext uri="{FF2B5EF4-FFF2-40B4-BE49-F238E27FC236}">
                  <a16:creationId xmlns:a16="http://schemas.microsoft.com/office/drawing/2014/main" id="{21A07400-FB3B-FB4E-A704-E76613168E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048" r="20378" b="6210"/>
            <a:stretch>
              <a:fillRect/>
            </a:stretch>
          </p:blipFill>
          <p:spPr bwMode="auto">
            <a:xfrm>
              <a:off x="-912" y="1838"/>
              <a:ext cx="4892" cy="3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6791" name="Picture 7">
              <a:extLst>
                <a:ext uri="{FF2B5EF4-FFF2-40B4-BE49-F238E27FC236}">
                  <a16:creationId xmlns:a16="http://schemas.microsoft.com/office/drawing/2014/main" id="{DC984350-8EA5-4249-A5EB-E92EFF9DE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041" r="20378" b="5962"/>
            <a:stretch>
              <a:fillRect/>
            </a:stretch>
          </p:blipFill>
          <p:spPr bwMode="auto">
            <a:xfrm>
              <a:off x="-912" y="4956"/>
              <a:ext cx="4892" cy="1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63645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128" name="Group 8">
            <a:extLst>
              <a:ext uri="{FF2B5EF4-FFF2-40B4-BE49-F238E27FC236}">
                <a16:creationId xmlns:a16="http://schemas.microsoft.com/office/drawing/2014/main" id="{D1752187-5CCA-EC4F-9EF7-93F50B20F148}"/>
              </a:ext>
            </a:extLst>
          </p:cNvPr>
          <p:cNvGrpSpPr>
            <a:grpSpLocks/>
          </p:cNvGrpSpPr>
          <p:nvPr/>
        </p:nvGrpSpPr>
        <p:grpSpPr bwMode="auto">
          <a:xfrm>
            <a:off x="4005263" y="-34924"/>
            <a:ext cx="4697412" cy="717584"/>
            <a:chOff x="0" y="1565"/>
            <a:chExt cx="1373" cy="603"/>
          </a:xfrm>
        </p:grpSpPr>
        <p:sp>
          <p:nvSpPr>
            <p:cNvPr id="261129" name="AutoShape 9">
              <a:extLst>
                <a:ext uri="{FF2B5EF4-FFF2-40B4-BE49-F238E27FC236}">
                  <a16:creationId xmlns:a16="http://schemas.microsoft.com/office/drawing/2014/main" id="{34DB332A-7171-1041-A88B-743CA3008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565"/>
              <a:ext cx="1373" cy="368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130" name="Text Box 10">
              <a:extLst>
                <a:ext uri="{FF2B5EF4-FFF2-40B4-BE49-F238E27FC236}">
                  <a16:creationId xmlns:a16="http://schemas.microsoft.com/office/drawing/2014/main" id="{66E28E87-611D-D84C-AC25-851EDC2830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" y="1626"/>
              <a:ext cx="1281" cy="5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572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9144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3716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8288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45000"/>
                </a:lnSpc>
              </a:pPr>
              <a:r>
                <a:rPr lang="en-GB" altLang="en-US" sz="2800" b="1">
                  <a:cs typeface="Times New Roman" panose="02020603050405020304" pitchFamily="18" charset="0"/>
                </a:rPr>
                <a:t>The TMHMMv2.0 Server: </a:t>
              </a:r>
            </a:p>
          </p:txBody>
        </p:sp>
      </p:grpSp>
      <p:grpSp>
        <p:nvGrpSpPr>
          <p:cNvPr id="261131" name="Group 11">
            <a:extLst>
              <a:ext uri="{FF2B5EF4-FFF2-40B4-BE49-F238E27FC236}">
                <a16:creationId xmlns:a16="http://schemas.microsoft.com/office/drawing/2014/main" id="{80384E8B-B620-1842-B760-A39A083E1F22}"/>
              </a:ext>
            </a:extLst>
          </p:cNvPr>
          <p:cNvGrpSpPr>
            <a:grpSpLocks/>
          </p:cNvGrpSpPr>
          <p:nvPr/>
        </p:nvGrpSpPr>
        <p:grpSpPr bwMode="auto">
          <a:xfrm>
            <a:off x="3016250" y="803275"/>
            <a:ext cx="6070600" cy="6057900"/>
            <a:chOff x="-912" y="894"/>
            <a:chExt cx="6144" cy="6192"/>
          </a:xfrm>
        </p:grpSpPr>
        <p:pic>
          <p:nvPicPr>
            <p:cNvPr id="261132" name="Picture 12">
              <a:extLst>
                <a:ext uri="{FF2B5EF4-FFF2-40B4-BE49-F238E27FC236}">
                  <a16:creationId xmlns:a16="http://schemas.microsoft.com/office/drawing/2014/main" id="{DA2E977B-9070-6242-A06B-918028F66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2" y="894"/>
              <a:ext cx="6144" cy="44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1133" name="Picture 13">
              <a:extLst>
                <a:ext uri="{FF2B5EF4-FFF2-40B4-BE49-F238E27FC236}">
                  <a16:creationId xmlns:a16="http://schemas.microsoft.com/office/drawing/2014/main" id="{1921B381-CD66-4047-8651-F24594A6AC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030"/>
            <a:stretch>
              <a:fillRect/>
            </a:stretch>
          </p:blipFill>
          <p:spPr bwMode="auto">
            <a:xfrm>
              <a:off x="-912" y="5262"/>
              <a:ext cx="6144" cy="18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84281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75" name="Group 3">
            <a:extLst>
              <a:ext uri="{FF2B5EF4-FFF2-40B4-BE49-F238E27FC236}">
                <a16:creationId xmlns:a16="http://schemas.microsoft.com/office/drawing/2014/main" id="{8903ED1E-CB0A-1C41-8EF2-FC5DF0622399}"/>
              </a:ext>
            </a:extLst>
          </p:cNvPr>
          <p:cNvGrpSpPr>
            <a:grpSpLocks/>
          </p:cNvGrpSpPr>
          <p:nvPr/>
        </p:nvGrpSpPr>
        <p:grpSpPr bwMode="auto">
          <a:xfrm>
            <a:off x="3956051" y="122238"/>
            <a:ext cx="4518025" cy="566376"/>
            <a:chOff x="272" y="289"/>
            <a:chExt cx="1224" cy="476"/>
          </a:xfrm>
        </p:grpSpPr>
        <p:sp>
          <p:nvSpPr>
            <p:cNvPr id="79876" name="AutoShape 4">
              <a:extLst>
                <a:ext uri="{FF2B5EF4-FFF2-40B4-BE49-F238E27FC236}">
                  <a16:creationId xmlns:a16="http://schemas.microsoft.com/office/drawing/2014/main" id="{CD72DDC4-57BD-C14C-8008-80AFBC445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" y="289"/>
              <a:ext cx="1224" cy="253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77" name="Text Box 5">
              <a:extLst>
                <a:ext uri="{FF2B5EF4-FFF2-40B4-BE49-F238E27FC236}">
                  <a16:creationId xmlns:a16="http://schemas.microsoft.com/office/drawing/2014/main" id="{295D8F19-4D82-114C-B2EE-289C7F4BAC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" y="289"/>
              <a:ext cx="1208" cy="4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572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9144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3716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8288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45000"/>
                </a:lnSpc>
              </a:pPr>
              <a:r>
                <a:rPr lang="en-GB" altLang="en-US" b="1">
                  <a:cs typeface="Times New Roman" panose="02020603050405020304" pitchFamily="18" charset="0"/>
                </a:rPr>
                <a:t>The TMHMM v3.0 output:</a:t>
              </a:r>
            </a:p>
          </p:txBody>
        </p:sp>
      </p:grpSp>
      <p:grpSp>
        <p:nvGrpSpPr>
          <p:cNvPr id="79882" name="Group 10">
            <a:extLst>
              <a:ext uri="{FF2B5EF4-FFF2-40B4-BE49-F238E27FC236}">
                <a16:creationId xmlns:a16="http://schemas.microsoft.com/office/drawing/2014/main" id="{5887079C-87F0-E94D-9B3F-4DECD06D613F}"/>
              </a:ext>
            </a:extLst>
          </p:cNvPr>
          <p:cNvGrpSpPr>
            <a:grpSpLocks/>
          </p:cNvGrpSpPr>
          <p:nvPr/>
        </p:nvGrpSpPr>
        <p:grpSpPr bwMode="auto">
          <a:xfrm>
            <a:off x="2813050" y="809626"/>
            <a:ext cx="6357938" cy="5459413"/>
            <a:chOff x="504" y="428"/>
            <a:chExt cx="3348" cy="3598"/>
          </a:xfrm>
        </p:grpSpPr>
        <p:pic>
          <p:nvPicPr>
            <p:cNvPr id="79883" name="Picture 11">
              <a:extLst>
                <a:ext uri="{FF2B5EF4-FFF2-40B4-BE49-F238E27FC236}">
                  <a16:creationId xmlns:a16="http://schemas.microsoft.com/office/drawing/2014/main" id="{BF476588-AECE-B04A-9ABD-76C28F03C2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869" r="1936"/>
            <a:stretch>
              <a:fillRect/>
            </a:stretch>
          </p:blipFill>
          <p:spPr bwMode="auto">
            <a:xfrm>
              <a:off x="504" y="2491"/>
              <a:ext cx="3342" cy="15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884" name="Picture 12">
              <a:extLst>
                <a:ext uri="{FF2B5EF4-FFF2-40B4-BE49-F238E27FC236}">
                  <a16:creationId xmlns:a16="http://schemas.microsoft.com/office/drawing/2014/main" id="{9251625E-986E-2A4A-B511-38FC9247C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61" b="15509"/>
            <a:stretch>
              <a:fillRect/>
            </a:stretch>
          </p:blipFill>
          <p:spPr bwMode="auto">
            <a:xfrm>
              <a:off x="504" y="428"/>
              <a:ext cx="3348" cy="20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9885" name="Group 13">
            <a:extLst>
              <a:ext uri="{FF2B5EF4-FFF2-40B4-BE49-F238E27FC236}">
                <a16:creationId xmlns:a16="http://schemas.microsoft.com/office/drawing/2014/main" id="{11ED0213-29F2-2A49-8E0F-D42918378350}"/>
              </a:ext>
            </a:extLst>
          </p:cNvPr>
          <p:cNvGrpSpPr>
            <a:grpSpLocks/>
          </p:cNvGrpSpPr>
          <p:nvPr/>
        </p:nvGrpSpPr>
        <p:grpSpPr bwMode="auto">
          <a:xfrm>
            <a:off x="5602288" y="2832101"/>
            <a:ext cx="1598612" cy="432297"/>
            <a:chOff x="272" y="289"/>
            <a:chExt cx="1224" cy="253"/>
          </a:xfrm>
        </p:grpSpPr>
        <p:sp>
          <p:nvSpPr>
            <p:cNvPr id="79886" name="AutoShape 14">
              <a:extLst>
                <a:ext uri="{FF2B5EF4-FFF2-40B4-BE49-F238E27FC236}">
                  <a16:creationId xmlns:a16="http://schemas.microsoft.com/office/drawing/2014/main" id="{F888EBE0-E2BC-4848-B189-F3388DF18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" y="289"/>
              <a:ext cx="1224" cy="253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87" name="Text Box 15">
              <a:extLst>
                <a:ext uri="{FF2B5EF4-FFF2-40B4-BE49-F238E27FC236}">
                  <a16:creationId xmlns:a16="http://schemas.microsoft.com/office/drawing/2014/main" id="{24994F7C-A57A-A84E-9793-FA1D164CDD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" y="290"/>
              <a:ext cx="1208" cy="239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572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9144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3716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8288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45000"/>
                </a:lnSpc>
              </a:pPr>
              <a:r>
                <a:rPr lang="en-GB" altLang="en-US" sz="1600" b="1">
                  <a:cs typeface="Times New Roman" panose="02020603050405020304" pitchFamily="18" charset="0"/>
                </a:rPr>
                <a:t>Tabular part</a:t>
              </a:r>
            </a:p>
          </p:txBody>
        </p:sp>
      </p:grpSp>
      <p:grpSp>
        <p:nvGrpSpPr>
          <p:cNvPr id="79888" name="Group 16">
            <a:extLst>
              <a:ext uri="{FF2B5EF4-FFF2-40B4-BE49-F238E27FC236}">
                <a16:creationId xmlns:a16="http://schemas.microsoft.com/office/drawing/2014/main" id="{DFB219D3-BF1F-EA40-86DE-0C90364C2AE2}"/>
              </a:ext>
            </a:extLst>
          </p:cNvPr>
          <p:cNvGrpSpPr>
            <a:grpSpLocks/>
          </p:cNvGrpSpPr>
          <p:nvPr/>
        </p:nvGrpSpPr>
        <p:grpSpPr bwMode="auto">
          <a:xfrm>
            <a:off x="7512051" y="4713289"/>
            <a:ext cx="1882775" cy="446087"/>
            <a:chOff x="272" y="288"/>
            <a:chExt cx="1224" cy="254"/>
          </a:xfrm>
        </p:grpSpPr>
        <p:sp>
          <p:nvSpPr>
            <p:cNvPr id="79889" name="AutoShape 17">
              <a:extLst>
                <a:ext uri="{FF2B5EF4-FFF2-40B4-BE49-F238E27FC236}">
                  <a16:creationId xmlns:a16="http://schemas.microsoft.com/office/drawing/2014/main" id="{9C509C5D-BC83-DF4E-8275-85E34BE98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" y="289"/>
              <a:ext cx="1224" cy="253"/>
            </a:xfrm>
            <a:prstGeom prst="roundRect">
              <a:avLst>
                <a:gd name="adj" fmla="val 16667"/>
              </a:avLst>
            </a:prstGeom>
            <a:solidFill>
              <a:srgbClr val="CC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90" name="Text Box 18">
              <a:extLst>
                <a:ext uri="{FF2B5EF4-FFF2-40B4-BE49-F238E27FC236}">
                  <a16:creationId xmlns:a16="http://schemas.microsoft.com/office/drawing/2014/main" id="{0F855FCF-D5DE-014B-A7D1-7091B8864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" y="288"/>
              <a:ext cx="1207" cy="232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4572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9144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3716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8288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 indent="-4572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indent="-457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45000"/>
                </a:lnSpc>
              </a:pPr>
              <a:r>
                <a:rPr lang="en-GB" altLang="en-US" sz="1600" b="1">
                  <a:cs typeface="Times New Roman" panose="02020603050405020304" pitchFamily="18" charset="0"/>
                </a:rPr>
                <a:t>Graphical part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176858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414" name="Group 6">
            <a:extLst>
              <a:ext uri="{FF2B5EF4-FFF2-40B4-BE49-F238E27FC236}">
                <a16:creationId xmlns:a16="http://schemas.microsoft.com/office/drawing/2014/main" id="{58EFC745-DDB5-444B-8087-6FFA98B79694}"/>
              </a:ext>
            </a:extLst>
          </p:cNvPr>
          <p:cNvGrpSpPr>
            <a:grpSpLocks/>
          </p:cNvGrpSpPr>
          <p:nvPr/>
        </p:nvGrpSpPr>
        <p:grpSpPr bwMode="auto">
          <a:xfrm>
            <a:off x="1536700" y="584200"/>
            <a:ext cx="9144000" cy="5194300"/>
            <a:chOff x="0" y="0"/>
            <a:chExt cx="5760" cy="3272"/>
          </a:xfrm>
        </p:grpSpPr>
        <p:pic>
          <p:nvPicPr>
            <p:cNvPr id="273412" name="Picture 4">
              <a:extLst>
                <a:ext uri="{FF2B5EF4-FFF2-40B4-BE49-F238E27FC236}">
                  <a16:creationId xmlns:a16="http://schemas.microsoft.com/office/drawing/2014/main" id="{7F9B17A1-021F-EE4C-A7EA-71328CC569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1" t="21878" r="1459" b="3914"/>
            <a:stretch>
              <a:fillRect/>
            </a:stretch>
          </p:blipFill>
          <p:spPr bwMode="auto">
            <a:xfrm>
              <a:off x="0" y="0"/>
              <a:ext cx="5760" cy="27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3413" name="Picture 5">
              <a:extLst>
                <a:ext uri="{FF2B5EF4-FFF2-40B4-BE49-F238E27FC236}">
                  <a16:creationId xmlns:a16="http://schemas.microsoft.com/office/drawing/2014/main" id="{7FFA126C-81EE-9E44-BA04-F7FE8AC2E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1" t="75108" r="1459" b="4129"/>
            <a:stretch>
              <a:fillRect/>
            </a:stretch>
          </p:blipFill>
          <p:spPr bwMode="auto">
            <a:xfrm>
              <a:off x="0" y="2495"/>
              <a:ext cx="5760" cy="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7625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884" name="Group 12">
            <a:extLst>
              <a:ext uri="{FF2B5EF4-FFF2-40B4-BE49-F238E27FC236}">
                <a16:creationId xmlns:a16="http://schemas.microsoft.com/office/drawing/2014/main" id="{34C7B04F-B6A5-9B49-B051-D1F0D357741D}"/>
              </a:ext>
            </a:extLst>
          </p:cNvPr>
          <p:cNvGrpSpPr>
            <a:grpSpLocks/>
          </p:cNvGrpSpPr>
          <p:nvPr/>
        </p:nvGrpSpPr>
        <p:grpSpPr bwMode="auto">
          <a:xfrm>
            <a:off x="1509712" y="0"/>
            <a:ext cx="9158288" cy="6858000"/>
            <a:chOff x="-136" y="258"/>
            <a:chExt cx="7138" cy="4286"/>
          </a:xfrm>
        </p:grpSpPr>
        <p:pic>
          <p:nvPicPr>
            <p:cNvPr id="207882" name="Picture 10">
              <a:extLst>
                <a:ext uri="{FF2B5EF4-FFF2-40B4-BE49-F238E27FC236}">
                  <a16:creationId xmlns:a16="http://schemas.microsoft.com/office/drawing/2014/main" id="{F1D5C436-1C89-BA46-BB17-2807B47C74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1" t="21706" r="1563" b="3790"/>
            <a:stretch>
              <a:fillRect/>
            </a:stretch>
          </p:blipFill>
          <p:spPr bwMode="auto">
            <a:xfrm>
              <a:off x="-134" y="258"/>
              <a:ext cx="7136" cy="3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7883" name="Picture 11">
              <a:extLst>
                <a:ext uri="{FF2B5EF4-FFF2-40B4-BE49-F238E27FC236}">
                  <a16:creationId xmlns:a16="http://schemas.microsoft.com/office/drawing/2014/main" id="{72511DF1-C332-3843-9424-A109118B7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14" t="75279" r="1459" b="3488"/>
            <a:stretch>
              <a:fillRect/>
            </a:stretch>
          </p:blipFill>
          <p:spPr bwMode="auto">
            <a:xfrm>
              <a:off x="-136" y="3562"/>
              <a:ext cx="7138" cy="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3450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Text Box 2">
            <a:extLst>
              <a:ext uri="{FF2B5EF4-FFF2-40B4-BE49-F238E27FC236}">
                <a16:creationId xmlns:a16="http://schemas.microsoft.com/office/drawing/2014/main" id="{94ABD32B-DC24-8648-810E-A8061C3BA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3076" y="334963"/>
            <a:ext cx="8924925" cy="7109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8985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defTabSz="8985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defTabSz="8985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defTabSz="8985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defTabSz="898525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defTabSz="898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defTabSz="898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defTabSz="898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defTabSz="898525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altLang="en-US" sz="2800" b="1" dirty="0"/>
              <a:t>Exercises:</a:t>
            </a:r>
          </a:p>
          <a:p>
            <a:endParaRPr lang="en-GB" altLang="en-US" sz="1600" b="1" u="sng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endParaRPr lang="en-GB" altLang="en-US" sz="1600" b="1" u="sng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r>
              <a:rPr lang="en-GB" altLang="en-US" sz="1600" b="1" u="sng" dirty="0">
                <a:solidFill>
                  <a:srgbClr val="FF0000"/>
                </a:solidFill>
                <a:cs typeface="Times New Roman" panose="02020603050405020304" pitchFamily="18" charset="0"/>
              </a:rPr>
              <a:t>Section A</a:t>
            </a:r>
            <a:r>
              <a:rPr lang="en-GB" altLang="en-US" sz="1600" b="1" dirty="0">
                <a:solidFill>
                  <a:srgbClr val="FF0000"/>
                </a:solidFill>
                <a:cs typeface="Times New Roman" panose="02020603050405020304" pitchFamily="18" charset="0"/>
              </a:rPr>
              <a:t>:</a:t>
            </a:r>
            <a:r>
              <a:rPr lang="en-GB" altLang="en-US" dirty="0">
                <a:cs typeface="Times New Roman" panose="02020603050405020304" pitchFamily="18" charset="0"/>
              </a:rPr>
              <a:t> </a:t>
            </a:r>
          </a:p>
          <a:p>
            <a:r>
              <a:rPr lang="en-GB" altLang="en-US" sz="2000" dirty="0">
                <a:cs typeface="Times New Roman" panose="02020603050405020304" pitchFamily="18" charset="0"/>
              </a:rPr>
              <a:t>	•</a:t>
            </a:r>
            <a:r>
              <a:rPr lang="en-GB" altLang="en-US" dirty="0">
                <a:cs typeface="Times New Roman" panose="02020603050405020304" pitchFamily="18" charset="0"/>
              </a:rPr>
              <a:t> </a:t>
            </a:r>
            <a:r>
              <a:rPr lang="en-US" altLang="en-US" sz="1800" dirty="0"/>
              <a:t>Sequence retrieval of  a </a:t>
            </a:r>
            <a:r>
              <a:rPr lang="en-US" altLang="en-US" sz="1800" i="1" dirty="0"/>
              <a:t>P. falciparum </a:t>
            </a:r>
            <a:r>
              <a:rPr lang="en-US" altLang="en-US" sz="1800" dirty="0"/>
              <a:t>protein (cyclophilin) using SRS</a:t>
            </a:r>
          </a:p>
          <a:p>
            <a:r>
              <a:rPr lang="en-US" altLang="en-US" sz="1800" dirty="0"/>
              <a:t>	</a:t>
            </a:r>
            <a:r>
              <a:rPr lang="en-GB" altLang="en-US" sz="2000" dirty="0">
                <a:cs typeface="Times New Roman" panose="02020603050405020304" pitchFamily="18" charset="0"/>
              </a:rPr>
              <a:t>•</a:t>
            </a:r>
            <a:r>
              <a:rPr lang="en-US" altLang="en-US" sz="1800" dirty="0"/>
              <a:t> BLAST and </a:t>
            </a:r>
            <a:r>
              <a:rPr lang="en-US" altLang="en-US" sz="1800" dirty="0" err="1"/>
              <a:t>Fasta</a:t>
            </a:r>
            <a:r>
              <a:rPr lang="en-US" altLang="en-US" sz="1800" dirty="0"/>
              <a:t> searches by cutting &amp; pasting the sequence.</a:t>
            </a:r>
          </a:p>
          <a:p>
            <a:endParaRPr lang="en-US" altLang="en-US" sz="1800" dirty="0"/>
          </a:p>
          <a:p>
            <a:r>
              <a:rPr lang="en-US" altLang="en-US" sz="1600" b="1" u="sng" dirty="0">
                <a:solidFill>
                  <a:srgbClr val="FF0000"/>
                </a:solidFill>
              </a:rPr>
              <a:t>Section B</a:t>
            </a:r>
            <a:r>
              <a:rPr lang="en-US" altLang="en-US" sz="1600" dirty="0">
                <a:solidFill>
                  <a:srgbClr val="FF0000"/>
                </a:solidFill>
              </a:rPr>
              <a:t>:</a:t>
            </a:r>
          </a:p>
          <a:p>
            <a:r>
              <a:rPr lang="en-GB" altLang="en-US" sz="16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	</a:t>
            </a:r>
            <a:r>
              <a:rPr lang="en-GB" altLang="en-US" sz="1600" b="1" u="sng" dirty="0">
                <a:solidFill>
                  <a:schemeClr val="accent2"/>
                </a:solidFill>
                <a:cs typeface="Times New Roman" panose="02020603050405020304" pitchFamily="18" charset="0"/>
              </a:rPr>
              <a:t>Exercise 1 Part I</a:t>
            </a:r>
            <a:r>
              <a:rPr lang="en-GB" altLang="en-US" sz="16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 (row 1): </a:t>
            </a:r>
          </a:p>
          <a:p>
            <a:r>
              <a:rPr lang="en-GB" altLang="en-US" sz="2000" dirty="0">
                <a:cs typeface="Times New Roman" panose="02020603050405020304" pitchFamily="18" charset="0"/>
              </a:rPr>
              <a:t>	•</a:t>
            </a:r>
            <a:r>
              <a:rPr lang="en-US" altLang="en-US" sz="1800" dirty="0"/>
              <a:t> Search PROSITE server by cutting &amp; pasting the cyclophilin sequence</a:t>
            </a:r>
            <a:endParaRPr lang="en-GB" altLang="en-US" sz="1800" dirty="0">
              <a:cs typeface="Times New Roman" panose="02020603050405020304" pitchFamily="18" charset="0"/>
            </a:endParaRPr>
          </a:p>
          <a:p>
            <a:r>
              <a:rPr lang="en-GB" altLang="en-US" sz="16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	</a:t>
            </a:r>
            <a:r>
              <a:rPr lang="en-GB" altLang="en-US" sz="1600" b="1" u="sng" dirty="0">
                <a:solidFill>
                  <a:schemeClr val="accent2"/>
                </a:solidFill>
                <a:cs typeface="Times New Roman" panose="02020603050405020304" pitchFamily="18" charset="0"/>
              </a:rPr>
              <a:t>Exercise 1 Part II</a:t>
            </a:r>
            <a:r>
              <a:rPr lang="en-GB" altLang="en-US" sz="16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 (row2):</a:t>
            </a:r>
          </a:p>
          <a:p>
            <a:r>
              <a:rPr lang="en-GB" altLang="en-US" dirty="0">
                <a:cs typeface="Times New Roman" panose="02020603050405020304" pitchFamily="18" charset="0"/>
              </a:rPr>
              <a:t>	 </a:t>
            </a:r>
            <a:r>
              <a:rPr lang="en-GB" altLang="en-US" sz="2000" dirty="0">
                <a:cs typeface="Times New Roman" panose="02020603050405020304" pitchFamily="18" charset="0"/>
              </a:rPr>
              <a:t>•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Pfam</a:t>
            </a:r>
            <a:r>
              <a:rPr lang="en-US" altLang="en-US" sz="1800" dirty="0"/>
              <a:t> server</a:t>
            </a:r>
          </a:p>
          <a:p>
            <a:r>
              <a:rPr lang="en-GB" altLang="en-US" sz="16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	</a:t>
            </a:r>
            <a:r>
              <a:rPr lang="en-GB" altLang="en-US" sz="1600" b="1" u="sng" dirty="0">
                <a:solidFill>
                  <a:schemeClr val="accent2"/>
                </a:solidFill>
                <a:cs typeface="Times New Roman" panose="02020603050405020304" pitchFamily="18" charset="0"/>
              </a:rPr>
              <a:t>Exercise 1 Part III</a:t>
            </a:r>
            <a:r>
              <a:rPr lang="en-GB" altLang="en-US" sz="16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 (row3):</a:t>
            </a:r>
            <a:endParaRPr lang="en-US" altLang="en-US" sz="1600" b="1" u="sng" dirty="0">
              <a:solidFill>
                <a:schemeClr val="accent2"/>
              </a:solidFill>
            </a:endParaRPr>
          </a:p>
          <a:p>
            <a:r>
              <a:rPr lang="en-GB" altLang="en-US" sz="2000" dirty="0">
                <a:cs typeface="Times New Roman" panose="02020603050405020304" pitchFamily="18" charset="0"/>
              </a:rPr>
              <a:t>	•</a:t>
            </a:r>
            <a:r>
              <a:rPr lang="en-US" altLang="en-US" sz="1800" dirty="0"/>
              <a:t> SMART server</a:t>
            </a:r>
          </a:p>
          <a:p>
            <a:r>
              <a:rPr lang="en-GB" altLang="en-US" sz="16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	</a:t>
            </a:r>
            <a:r>
              <a:rPr lang="en-GB" altLang="en-US" sz="1600" b="1" u="sng" dirty="0">
                <a:solidFill>
                  <a:schemeClr val="accent2"/>
                </a:solidFill>
                <a:cs typeface="Times New Roman" panose="02020603050405020304" pitchFamily="18" charset="0"/>
              </a:rPr>
              <a:t>Exercise 1 Part IV</a:t>
            </a:r>
            <a:r>
              <a:rPr lang="en-GB" altLang="en-US" sz="16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 (row4):</a:t>
            </a:r>
            <a:endParaRPr lang="en-US" altLang="en-US" sz="1600" b="1" u="sng" dirty="0">
              <a:solidFill>
                <a:schemeClr val="accent2"/>
              </a:solidFill>
            </a:endParaRPr>
          </a:p>
          <a:p>
            <a:r>
              <a:rPr lang="en-GB" altLang="en-US" sz="2000" dirty="0">
                <a:cs typeface="Times New Roman" panose="02020603050405020304" pitchFamily="18" charset="0"/>
              </a:rPr>
              <a:t>	•</a:t>
            </a:r>
            <a:r>
              <a:rPr lang="en-US" altLang="en-US" sz="1800" dirty="0"/>
              <a:t> </a:t>
            </a:r>
            <a:r>
              <a:rPr lang="en-US" altLang="en-US" sz="1800" dirty="0" err="1"/>
              <a:t>InterPro</a:t>
            </a:r>
            <a:r>
              <a:rPr lang="en-US" altLang="en-US" sz="1800" dirty="0"/>
              <a:t> server</a:t>
            </a:r>
            <a:endParaRPr lang="en-GB" altLang="en-US" sz="1800" dirty="0">
              <a:cs typeface="Times New Roman" panose="02020603050405020304" pitchFamily="18" charset="0"/>
            </a:endParaRPr>
          </a:p>
          <a:p>
            <a:r>
              <a:rPr lang="en-GB" altLang="en-US" sz="16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	</a:t>
            </a:r>
            <a:r>
              <a:rPr lang="en-GB" altLang="en-US" sz="1600" b="1" u="sng" dirty="0">
                <a:solidFill>
                  <a:schemeClr val="accent2"/>
                </a:solidFill>
                <a:cs typeface="Times New Roman" panose="02020603050405020304" pitchFamily="18" charset="0"/>
              </a:rPr>
              <a:t>Exercise 2</a:t>
            </a:r>
            <a:r>
              <a:rPr lang="en-GB" altLang="en-US" sz="1600" b="1" dirty="0">
                <a:solidFill>
                  <a:schemeClr val="accent2"/>
                </a:solidFill>
                <a:cs typeface="Times New Roman" panose="02020603050405020304" pitchFamily="18" charset="0"/>
              </a:rPr>
              <a:t>:</a:t>
            </a:r>
          </a:p>
          <a:p>
            <a:r>
              <a:rPr lang="en-GB" altLang="en-US" sz="2000" dirty="0">
                <a:cs typeface="Times New Roman" panose="02020603050405020304" pitchFamily="18" charset="0"/>
              </a:rPr>
              <a:t>	 • </a:t>
            </a:r>
            <a:r>
              <a:rPr lang="en-US" altLang="en-US" sz="1800" dirty="0"/>
              <a:t>Sequence retrieval of </a:t>
            </a:r>
            <a:r>
              <a:rPr lang="en-US" altLang="en-US" sz="1800" i="1" dirty="0"/>
              <a:t>P. falciparum </a:t>
            </a:r>
            <a:r>
              <a:rPr lang="en-US" altLang="en-US" sz="1800" dirty="0"/>
              <a:t>PFC0125w protein using SRS.</a:t>
            </a:r>
            <a:r>
              <a:rPr lang="en-GB" altLang="en-US" sz="1800" dirty="0">
                <a:cs typeface="Times New Roman" panose="02020603050405020304" pitchFamily="18" charset="0"/>
              </a:rPr>
              <a:t>	</a:t>
            </a:r>
          </a:p>
          <a:p>
            <a:r>
              <a:rPr lang="en-GB" altLang="en-US" sz="1800" dirty="0">
                <a:cs typeface="Times New Roman" panose="02020603050405020304" pitchFamily="18" charset="0"/>
              </a:rPr>
              <a:t>	 </a:t>
            </a:r>
            <a:r>
              <a:rPr lang="en-GB" altLang="en-US" sz="2000" dirty="0">
                <a:cs typeface="Times New Roman" panose="02020603050405020304" pitchFamily="18" charset="0"/>
              </a:rPr>
              <a:t>•</a:t>
            </a:r>
            <a:r>
              <a:rPr lang="en-GB" altLang="en-US" sz="1800" dirty="0">
                <a:cs typeface="Times New Roman" panose="02020603050405020304" pitchFamily="18" charset="0"/>
              </a:rPr>
              <a:t> TMHMMv2.0 server.</a:t>
            </a:r>
          </a:p>
          <a:p>
            <a:r>
              <a:rPr lang="en-GB" altLang="en-US" sz="1800" dirty="0">
                <a:cs typeface="Times New Roman" panose="02020603050405020304" pitchFamily="18" charset="0"/>
              </a:rPr>
              <a:t>	 </a:t>
            </a:r>
            <a:r>
              <a:rPr lang="en-GB" altLang="en-US" sz="2000" dirty="0">
                <a:cs typeface="Times New Roman" panose="02020603050405020304" pitchFamily="18" charset="0"/>
              </a:rPr>
              <a:t>•</a:t>
            </a:r>
            <a:r>
              <a:rPr lang="en-GB" altLang="en-US" sz="1800" dirty="0">
                <a:cs typeface="Times New Roman" panose="02020603050405020304" pitchFamily="18" charset="0"/>
              </a:rPr>
              <a:t> SignalPv3.0 server. </a:t>
            </a:r>
          </a:p>
          <a:p>
            <a:r>
              <a:rPr lang="en-GB" altLang="en-US" sz="1600" b="1" u="sng" dirty="0">
                <a:solidFill>
                  <a:srgbClr val="FF0000"/>
                </a:solidFill>
                <a:cs typeface="Times New Roman" panose="02020603050405020304" pitchFamily="18" charset="0"/>
              </a:rPr>
              <a:t>Section C</a:t>
            </a:r>
            <a:r>
              <a:rPr lang="en-GB" altLang="en-US" sz="1600" b="1" dirty="0">
                <a:solidFill>
                  <a:srgbClr val="FF0000"/>
                </a:solidFill>
                <a:cs typeface="Times New Roman" panose="02020603050405020304" pitchFamily="18" charset="0"/>
              </a:rPr>
              <a:t>:</a:t>
            </a:r>
            <a:endParaRPr lang="en-GB" altLang="en-US" sz="1600" b="1" dirty="0">
              <a:solidFill>
                <a:schemeClr val="accent2"/>
              </a:solidFill>
              <a:cs typeface="Times New Roman" panose="02020603050405020304" pitchFamily="18" charset="0"/>
            </a:endParaRPr>
          </a:p>
          <a:p>
            <a:r>
              <a:rPr lang="en-GB" altLang="en-US" sz="2000" dirty="0">
                <a:cs typeface="Times New Roman" panose="02020603050405020304" pitchFamily="18" charset="0"/>
              </a:rPr>
              <a:t>	•</a:t>
            </a:r>
            <a:r>
              <a:rPr lang="en-US" altLang="en-US" sz="1800" dirty="0"/>
              <a:t> Other web resources</a:t>
            </a:r>
            <a:endParaRPr lang="en-GB" altLang="en-US" sz="1600" b="1" dirty="0">
              <a:solidFill>
                <a:schemeClr val="accent2"/>
              </a:solidFill>
              <a:cs typeface="Times New Roman" panose="02020603050405020304" pitchFamily="18" charset="0"/>
            </a:endParaRPr>
          </a:p>
          <a:p>
            <a:endParaRPr lang="en-GB" altLang="en-US" sz="16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r>
              <a:rPr lang="en-GB" altLang="en-US" sz="1800" dirty="0"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3279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 descr="Large confetti">
            <a:extLst>
              <a:ext uri="{FF2B5EF4-FFF2-40B4-BE49-F238E27FC236}">
                <a16:creationId xmlns:a16="http://schemas.microsoft.com/office/drawing/2014/main" id="{E70CDDE0-E959-AD4F-AFF9-B7D807C0F3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17788" y="217488"/>
            <a:ext cx="7772400" cy="1143000"/>
          </a:xfrm>
        </p:spPr>
        <p:txBody>
          <a:bodyPr/>
          <a:lstStyle/>
          <a:p>
            <a:pPr algn="ctr"/>
            <a:r>
              <a:rPr lang="en-US" altLang="ko-KR" dirty="0">
                <a:ea typeface="굴림" panose="020B0600000101010101" pitchFamily="34" charset="-127"/>
              </a:rPr>
              <a:t>Alignment methods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77335E66-A6B7-FD47-B6D8-E656117C0B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20900" y="1809750"/>
            <a:ext cx="7861300" cy="41338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ko-KR" dirty="0">
                <a:ea typeface="굴림" panose="020B0600000101010101" pitchFamily="34" charset="-127"/>
              </a:rPr>
              <a:t>Introduction to global and local sequence alignment methods</a:t>
            </a:r>
          </a:p>
          <a:p>
            <a:pPr lvl="1">
              <a:lnSpc>
                <a:spcPct val="90000"/>
              </a:lnSpc>
            </a:pPr>
            <a:r>
              <a:rPr lang="en-US" altLang="ko-KR" sz="2800" dirty="0">
                <a:ea typeface="굴림" panose="020B0600000101010101" pitchFamily="34" charset="-127"/>
              </a:rPr>
              <a:t>Global : Needleman-Wunsch</a:t>
            </a:r>
          </a:p>
          <a:p>
            <a:pPr lvl="1">
              <a:lnSpc>
                <a:spcPct val="90000"/>
              </a:lnSpc>
            </a:pPr>
            <a:r>
              <a:rPr lang="en-US" altLang="ko-KR" sz="2800" dirty="0">
                <a:ea typeface="굴림" panose="020B0600000101010101" pitchFamily="34" charset="-127"/>
              </a:rPr>
              <a:t>Local : Smith-Waterman</a:t>
            </a:r>
          </a:p>
          <a:p>
            <a:pPr lvl="1">
              <a:lnSpc>
                <a:spcPct val="90000"/>
              </a:lnSpc>
            </a:pPr>
            <a:r>
              <a:rPr lang="en-US" altLang="ko-KR" sz="2800" dirty="0">
                <a:ea typeface="굴림" panose="020B0600000101010101" pitchFamily="34" charset="-127"/>
              </a:rPr>
              <a:t>BLAST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ea typeface="굴림" panose="020B0600000101010101" pitchFamily="34" charset="-127"/>
              </a:rPr>
              <a:t>Scoring Matrices</a:t>
            </a:r>
          </a:p>
          <a:p>
            <a:pPr lvl="1">
              <a:lnSpc>
                <a:spcPct val="90000"/>
              </a:lnSpc>
            </a:pPr>
            <a:r>
              <a:rPr lang="en-US" altLang="ko-KR" sz="2800" dirty="0">
                <a:ea typeface="굴림" panose="020B0600000101010101" pitchFamily="34" charset="-127"/>
              </a:rPr>
              <a:t>PAM</a:t>
            </a:r>
          </a:p>
          <a:p>
            <a:pPr lvl="1">
              <a:lnSpc>
                <a:spcPct val="90000"/>
              </a:lnSpc>
            </a:pPr>
            <a:r>
              <a:rPr lang="en-US" altLang="ko-KR" sz="2800" dirty="0">
                <a:ea typeface="굴림" panose="020B0600000101010101" pitchFamily="34" charset="-127"/>
              </a:rPr>
              <a:t>BLOSUM</a:t>
            </a:r>
          </a:p>
        </p:txBody>
      </p:sp>
    </p:spTree>
    <p:extLst>
      <p:ext uri="{BB962C8B-B14F-4D97-AF65-F5344CB8AC3E}">
        <p14:creationId xmlns:p14="http://schemas.microsoft.com/office/powerpoint/2010/main" val="2834801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 descr="Large confetti">
            <a:extLst>
              <a:ext uri="{FF2B5EF4-FFF2-40B4-BE49-F238E27FC236}">
                <a16:creationId xmlns:a16="http://schemas.microsoft.com/office/drawing/2014/main" id="{E70CDDE0-E959-AD4F-AFF9-B7D807C0F3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17788" y="217488"/>
            <a:ext cx="7772400" cy="1143000"/>
          </a:xfrm>
        </p:spPr>
        <p:txBody>
          <a:bodyPr/>
          <a:lstStyle/>
          <a:p>
            <a:pPr algn="ctr"/>
            <a:r>
              <a:rPr lang="en-US" altLang="ko-KR" dirty="0">
                <a:ea typeface="굴림" panose="020B0600000101010101" pitchFamily="34" charset="-127"/>
              </a:rPr>
              <a:t>Function Prediction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77335E66-A6B7-FD47-B6D8-E656117C0B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20900" y="1809749"/>
            <a:ext cx="7861300" cy="4877921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ko-KR" dirty="0">
                <a:ea typeface="굴림" panose="020B0600000101010101" pitchFamily="34" charset="-127"/>
              </a:rPr>
              <a:t>Multiple  Sequence Alignment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dirty="0">
                <a:ea typeface="굴림" panose="020B0600000101010101" pitchFamily="34" charset="-127"/>
              </a:rPr>
              <a:t>    Dynamics Programming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sz="2800" dirty="0">
                <a:ea typeface="굴림" panose="020B0600000101010101" pitchFamily="34" charset="-127"/>
              </a:rPr>
              <a:t>    </a:t>
            </a:r>
            <a:r>
              <a:rPr lang="en-US" altLang="ko-KR" sz="2800" dirty="0" err="1">
                <a:ea typeface="굴림" panose="020B0600000101010101" pitchFamily="34" charset="-127"/>
              </a:rPr>
              <a:t>ClustlW</a:t>
            </a:r>
            <a:r>
              <a:rPr lang="en-US" altLang="ko-KR" sz="2800" dirty="0">
                <a:ea typeface="굴림" panose="020B0600000101010101" pitchFamily="34" charset="-127"/>
              </a:rPr>
              <a:t>, t-Coffee, Muscle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ko-KR" sz="2800" dirty="0">
              <a:ea typeface="굴림" panose="020B0600000101010101" pitchFamily="34" charset="-127"/>
            </a:endParaRPr>
          </a:p>
          <a:p>
            <a:r>
              <a:rPr lang="en-US" altLang="ko-KR" dirty="0">
                <a:ea typeface="굴림" panose="020B0600000101010101" pitchFamily="34" charset="-127"/>
              </a:rPr>
              <a:t>Motif Search and Function Prediction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ko-KR" dirty="0">
                <a:ea typeface="굴림" panose="020B0600000101010101" pitchFamily="34" charset="-127"/>
              </a:rPr>
              <a:t>      Expectation Maximization, MEME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ea typeface="굴림" panose="020B0600000101010101" pitchFamily="34" charset="-127"/>
              </a:rPr>
              <a:t>Markov Model and Hidden Markov Model</a:t>
            </a:r>
          </a:p>
          <a:p>
            <a:pPr>
              <a:lnSpc>
                <a:spcPct val="90000"/>
              </a:lnSpc>
            </a:pPr>
            <a:endParaRPr lang="en-US" altLang="ko-KR" dirty="0">
              <a:ea typeface="굴림" panose="020B0600000101010101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ea typeface="굴림" panose="020B0600000101010101" pitchFamily="34" charset="-127"/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3447791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 Box 2">
            <a:extLst>
              <a:ext uri="{FF2B5EF4-FFF2-40B4-BE49-F238E27FC236}">
                <a16:creationId xmlns:a16="http://schemas.microsoft.com/office/drawing/2014/main" id="{FFBE8D12-43CE-CA42-A9E5-4390B9F20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75" y="384175"/>
            <a:ext cx="44935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altLang="en-US" b="1">
                <a:latin typeface="Helvetica" pitchFamily="2" charset="0"/>
              </a:rPr>
              <a:t>Statistical significance of database hits</a:t>
            </a:r>
          </a:p>
        </p:txBody>
      </p:sp>
      <p:sp>
        <p:nvSpPr>
          <p:cNvPr id="139267" name="Text Box 3">
            <a:extLst>
              <a:ext uri="{FF2B5EF4-FFF2-40B4-BE49-F238E27FC236}">
                <a16:creationId xmlns:a16="http://schemas.microsoft.com/office/drawing/2014/main" id="{E2D0ABD7-B019-A34B-8CBE-62BF69A8D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141414"/>
            <a:ext cx="8591550" cy="531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Char char="•"/>
            </a:pPr>
            <a:r>
              <a:rPr lang="en-GB" altLang="en-US">
                <a:latin typeface="Arial" panose="020B0604020202020204" pitchFamily="34" charset="0"/>
              </a:rPr>
              <a:t>  “</a:t>
            </a:r>
            <a:r>
              <a:rPr lang="en-GB" altLang="en-US" b="1">
                <a:latin typeface="Arial" panose="020B0604020202020204" pitchFamily="34" charset="0"/>
              </a:rPr>
              <a:t>P-value”</a:t>
            </a:r>
            <a:r>
              <a:rPr lang="en-GB" altLang="en-US">
                <a:latin typeface="Arial" panose="020B0604020202020204" pitchFamily="34" charset="0"/>
              </a:rPr>
              <a:t> - the </a:t>
            </a:r>
            <a:r>
              <a:rPr lang="en-GB" altLang="en-US">
                <a:solidFill>
                  <a:srgbClr val="FF0000"/>
                </a:solidFill>
                <a:latin typeface="Arial" panose="020B0604020202020204" pitchFamily="34" charset="0"/>
              </a:rPr>
              <a:t>estimated</a:t>
            </a:r>
            <a:r>
              <a:rPr lang="en-GB" altLang="en-US">
                <a:latin typeface="Arial" panose="020B0604020202020204" pitchFamily="34" charset="0"/>
              </a:rPr>
              <a:t> probability that the match observed could have occurred by chance</a:t>
            </a:r>
          </a:p>
          <a:p>
            <a:pPr algn="ctr"/>
            <a:r>
              <a:rPr lang="en-GB" altLang="en-US">
                <a:latin typeface="Arial" panose="020B0604020202020204" pitchFamily="34" charset="0"/>
              </a:rPr>
              <a:t>or</a:t>
            </a:r>
          </a:p>
          <a:p>
            <a:endParaRPr lang="en-GB" altLang="en-US">
              <a:latin typeface="Arial" panose="020B0604020202020204" pitchFamily="34" charset="0"/>
            </a:endParaRPr>
          </a:p>
          <a:p>
            <a:pPr>
              <a:buFontTx/>
              <a:buChar char="•"/>
            </a:pPr>
            <a:r>
              <a:rPr lang="en-GB" altLang="en-US" b="1">
                <a:latin typeface="Arial" panose="020B0604020202020204" pitchFamily="34" charset="0"/>
              </a:rPr>
              <a:t>  E-value</a:t>
            </a:r>
            <a:r>
              <a:rPr lang="en-GB" altLang="en-US">
                <a:latin typeface="Arial" panose="020B0604020202020204" pitchFamily="34" charset="0"/>
              </a:rPr>
              <a:t> - the number of results with this score expected by chance (</a:t>
            </a:r>
            <a:r>
              <a:rPr lang="en-GB" altLang="en-US">
                <a:solidFill>
                  <a:srgbClr val="FF0000"/>
                </a:solidFill>
                <a:latin typeface="Arial" panose="020B0604020202020204" pitchFamily="34" charset="0"/>
              </a:rPr>
              <a:t>assuming a specific distribution of residues</a:t>
            </a:r>
            <a:r>
              <a:rPr lang="en-GB" altLang="en-US">
                <a:latin typeface="Arial" panose="020B0604020202020204" pitchFamily="34" charset="0"/>
              </a:rPr>
              <a:t>).</a:t>
            </a:r>
          </a:p>
          <a:p>
            <a:endParaRPr lang="en-GB" altLang="en-US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An E-value of 5  would mean that you would expect 5 alignments with the equivalent or higher score to have occurred by random chance</a:t>
            </a:r>
          </a:p>
          <a:p>
            <a:endParaRPr lang="en-GB" altLang="en-US" b="1">
              <a:latin typeface="Arial" panose="020B0604020202020204" pitchFamily="34" charset="0"/>
            </a:endParaRPr>
          </a:p>
          <a:p>
            <a:pPr eaLnBrk="0" hangingPunct="0"/>
            <a:r>
              <a:rPr lang="en-GB" altLang="en-US">
                <a:latin typeface="Arial" panose="020B0604020202020204" pitchFamily="34" charset="0"/>
              </a:rPr>
              <a:t>More reliable than the % ID</a:t>
            </a:r>
          </a:p>
          <a:p>
            <a:pPr eaLnBrk="0" hangingPunct="0"/>
            <a:endParaRPr lang="en-GB" altLang="en-US">
              <a:latin typeface="Arial" panose="020B0604020202020204" pitchFamily="34" charset="0"/>
            </a:endParaRPr>
          </a:p>
          <a:p>
            <a:pPr eaLnBrk="0" hangingPunct="0"/>
            <a:r>
              <a:rPr lang="en-US" altLang="en-US">
                <a:latin typeface="Arial" panose="020B0604020202020204" pitchFamily="34" charset="0"/>
              </a:rPr>
              <a:t>Statistical 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</a:rPr>
              <a:t>estimates</a:t>
            </a:r>
            <a:r>
              <a:rPr lang="en-US" altLang="en-US">
                <a:latin typeface="Arial" panose="020B0604020202020204" pitchFamily="34" charset="0"/>
              </a:rPr>
              <a:t> like these are strongly 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</a:rPr>
              <a:t>influenced by the size and composition</a:t>
            </a:r>
            <a:r>
              <a:rPr lang="en-US" altLang="en-US">
                <a:latin typeface="Arial" panose="020B0604020202020204" pitchFamily="34" charset="0"/>
              </a:rPr>
              <a:t> of both the search sequence and the database.</a:t>
            </a:r>
          </a:p>
          <a:p>
            <a:pPr eaLnBrk="0" hangingPunct="0"/>
            <a:endParaRPr lang="en-US" altLang="en-US">
              <a:latin typeface="Arial" panose="020B0604020202020204" pitchFamily="34" charset="0"/>
            </a:endParaRPr>
          </a:p>
          <a:p>
            <a:pPr eaLnBrk="0" hangingPunct="0"/>
            <a:r>
              <a:rPr lang="en-US" altLang="en-US" b="1">
                <a:latin typeface="Arial" panose="020B0604020202020204" pitchFamily="34" charset="0"/>
              </a:rPr>
              <a:t>Caution:</a:t>
            </a:r>
            <a:r>
              <a:rPr lang="en-US" altLang="en-US">
                <a:latin typeface="Arial" panose="020B0604020202020204" pitchFamily="34" charset="0"/>
              </a:rPr>
              <a:t>  </a:t>
            </a:r>
          </a:p>
          <a:p>
            <a:pPr eaLnBrk="0" hangingPunct="0"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   Repeat regions </a:t>
            </a:r>
          </a:p>
          <a:p>
            <a:pPr eaLnBrk="0" hangingPunct="0"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   Transitive annotation of non-curated protein sequences</a:t>
            </a:r>
          </a:p>
          <a:p>
            <a:pPr eaLnBrk="0" hangingPunct="0"/>
            <a:endParaRPr lang="en-GB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16972"/>
      </p:ext>
    </p:extLst>
  </p:cSld>
  <p:clrMapOvr>
    <a:masterClrMapping/>
  </p:clrMapOvr>
  <p:transition>
    <p:pull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Box 3">
            <a:extLst>
              <a:ext uri="{FF2B5EF4-FFF2-40B4-BE49-F238E27FC236}">
                <a16:creationId xmlns:a16="http://schemas.microsoft.com/office/drawing/2014/main" id="{6C62B399-F3C0-F444-9497-0BF5C004A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7741" y="313765"/>
            <a:ext cx="8077200" cy="595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altLang="en-US" sz="3200" b="1" dirty="0">
                <a:cs typeface="Times New Roman" panose="02020603050405020304" pitchFamily="18" charset="0"/>
              </a:rPr>
              <a:t>Sequence similarity searching:</a:t>
            </a:r>
          </a:p>
          <a:p>
            <a:pPr>
              <a:lnSpc>
                <a:spcPct val="150000"/>
              </a:lnSpc>
            </a:pPr>
            <a:r>
              <a:rPr lang="en-GB" altLang="en-US" sz="1600" b="1" u="sng" dirty="0">
                <a:cs typeface="Times New Roman" panose="02020603050405020304" pitchFamily="18" charset="0"/>
              </a:rPr>
              <a:t>BLAST</a:t>
            </a:r>
            <a:r>
              <a:rPr lang="en-GB" altLang="en-US" sz="1600" dirty="0">
                <a:cs typeface="Times New Roman" panose="02020603050405020304" pitchFamily="18" charset="0"/>
              </a:rPr>
              <a:t> (</a:t>
            </a:r>
            <a:r>
              <a:rPr lang="en-GB" altLang="en-US" sz="1600" u="sng" dirty="0">
                <a:cs typeface="Times New Roman" panose="02020603050405020304" pitchFamily="18" charset="0"/>
              </a:rPr>
              <a:t>B</a:t>
            </a:r>
            <a:r>
              <a:rPr lang="en-GB" altLang="en-US" sz="1600" dirty="0">
                <a:cs typeface="Times New Roman" panose="02020603050405020304" pitchFamily="18" charset="0"/>
              </a:rPr>
              <a:t>asic </a:t>
            </a:r>
            <a:r>
              <a:rPr lang="en-GB" altLang="en-US" sz="1600" u="sng" dirty="0">
                <a:cs typeface="Times New Roman" panose="02020603050405020304" pitchFamily="18" charset="0"/>
              </a:rPr>
              <a:t>L</a:t>
            </a:r>
            <a:r>
              <a:rPr lang="en-GB" altLang="en-US" sz="1600" dirty="0">
                <a:cs typeface="Times New Roman" panose="02020603050405020304" pitchFamily="18" charset="0"/>
              </a:rPr>
              <a:t>ocal </a:t>
            </a:r>
            <a:r>
              <a:rPr lang="en-GB" altLang="en-US" sz="1600" u="sng" dirty="0">
                <a:cs typeface="Times New Roman" panose="02020603050405020304" pitchFamily="18" charset="0"/>
              </a:rPr>
              <a:t>A</a:t>
            </a:r>
            <a:r>
              <a:rPr lang="en-GB" altLang="en-US" sz="1600" dirty="0">
                <a:cs typeface="Times New Roman" panose="02020603050405020304" pitchFamily="18" charset="0"/>
              </a:rPr>
              <a:t>lignment </a:t>
            </a:r>
            <a:r>
              <a:rPr lang="en-GB" altLang="en-US" sz="1600" u="sng" dirty="0">
                <a:cs typeface="Times New Roman" panose="02020603050405020304" pitchFamily="18" charset="0"/>
              </a:rPr>
              <a:t>S</a:t>
            </a:r>
            <a:r>
              <a:rPr lang="en-GB" altLang="en-US" sz="1600" dirty="0">
                <a:cs typeface="Times New Roman" panose="02020603050405020304" pitchFamily="18" charset="0"/>
              </a:rPr>
              <a:t>earch </a:t>
            </a:r>
            <a:r>
              <a:rPr lang="en-GB" altLang="en-US" sz="1600" u="sng" dirty="0">
                <a:cs typeface="Times New Roman" panose="02020603050405020304" pitchFamily="18" charset="0"/>
              </a:rPr>
              <a:t>T</a:t>
            </a:r>
            <a:r>
              <a:rPr lang="en-GB" altLang="en-US" sz="1600" dirty="0">
                <a:cs typeface="Times New Roman" panose="02020603050405020304" pitchFamily="18" charset="0"/>
              </a:rPr>
              <a:t>ool) analysis:</a:t>
            </a:r>
          </a:p>
          <a:p>
            <a:pPr>
              <a:lnSpc>
                <a:spcPct val="150000"/>
              </a:lnSpc>
            </a:pPr>
            <a:r>
              <a:rPr lang="en-GB" altLang="en-US" sz="1600" dirty="0">
                <a:cs typeface="Times New Roman" panose="02020603050405020304" pitchFamily="18" charset="0"/>
              </a:rPr>
              <a:t>	</a:t>
            </a:r>
            <a:r>
              <a:rPr lang="en-GB" altLang="en-US" sz="1600" b="1" u="sng" dirty="0">
                <a:solidFill>
                  <a:schemeClr val="accent2"/>
                </a:solidFill>
                <a:cs typeface="Times New Roman" panose="02020603050405020304" pitchFamily="18" charset="0"/>
              </a:rPr>
              <a:t>Nucleotide sequences:</a:t>
            </a:r>
          </a:p>
          <a:p>
            <a:pPr>
              <a:lnSpc>
                <a:spcPct val="150000"/>
              </a:lnSpc>
            </a:pPr>
            <a:r>
              <a:rPr lang="en-GB" altLang="en-US" sz="1600" b="1" dirty="0">
                <a:cs typeface="Times New Roman" panose="02020603050405020304" pitchFamily="18" charset="0"/>
              </a:rPr>
              <a:t>	</a:t>
            </a:r>
            <a:r>
              <a:rPr lang="en-GB" altLang="en-US" sz="1600" b="1" dirty="0" err="1">
                <a:cs typeface="Times New Roman" panose="02020603050405020304" pitchFamily="18" charset="0"/>
              </a:rPr>
              <a:t>blastn</a:t>
            </a:r>
            <a:r>
              <a:rPr lang="en-GB" altLang="en-US" sz="1600" dirty="0">
                <a:cs typeface="Times New Roman" panose="02020603050405020304" pitchFamily="18" charset="0"/>
              </a:rPr>
              <a:t>: nucleotide sequence compared to nucleotide database</a:t>
            </a:r>
          </a:p>
          <a:p>
            <a:pPr>
              <a:lnSpc>
                <a:spcPct val="150000"/>
              </a:lnSpc>
            </a:pPr>
            <a:r>
              <a:rPr lang="en-GB" altLang="en-US" sz="1600" b="1" dirty="0">
                <a:cs typeface="Times New Roman" panose="02020603050405020304" pitchFamily="18" charset="0"/>
              </a:rPr>
              <a:t>	</a:t>
            </a:r>
            <a:r>
              <a:rPr lang="en-GB" altLang="en-US" sz="1600" b="1" dirty="0" err="1">
                <a:cs typeface="Times New Roman" panose="02020603050405020304" pitchFamily="18" charset="0"/>
              </a:rPr>
              <a:t>blastx</a:t>
            </a:r>
            <a:r>
              <a:rPr lang="en-GB" altLang="en-US" sz="1600" dirty="0">
                <a:cs typeface="Times New Roman" panose="02020603050405020304" pitchFamily="18" charset="0"/>
              </a:rPr>
              <a:t>: nucleotide sequence translated and all 6 frame translations compared to 	protein database</a:t>
            </a:r>
          </a:p>
          <a:p>
            <a:pPr>
              <a:lnSpc>
                <a:spcPct val="150000"/>
              </a:lnSpc>
            </a:pPr>
            <a:r>
              <a:rPr lang="en-GB" altLang="en-US" sz="1600" dirty="0">
                <a:cs typeface="Times New Roman" panose="02020603050405020304" pitchFamily="18" charset="0"/>
              </a:rPr>
              <a:t>	</a:t>
            </a:r>
            <a:r>
              <a:rPr lang="en-GB" altLang="en-US" sz="1600" b="1" dirty="0" err="1">
                <a:cs typeface="Times New Roman" panose="02020603050405020304" pitchFamily="18" charset="0"/>
              </a:rPr>
              <a:t>tblastn</a:t>
            </a:r>
            <a:r>
              <a:rPr lang="en-GB" altLang="en-US" sz="1600" b="1" dirty="0">
                <a:cs typeface="Times New Roman" panose="02020603050405020304" pitchFamily="18" charset="0"/>
              </a:rPr>
              <a:t>: </a:t>
            </a:r>
            <a:r>
              <a:rPr lang="en-GB" altLang="en-US" sz="1600" dirty="0">
                <a:cs typeface="Times New Roman" panose="02020603050405020304" pitchFamily="18" charset="0"/>
              </a:rPr>
              <a:t>protein query vs translated database</a:t>
            </a:r>
          </a:p>
          <a:p>
            <a:pPr>
              <a:lnSpc>
                <a:spcPct val="150000"/>
              </a:lnSpc>
            </a:pPr>
            <a:r>
              <a:rPr lang="en-GB" altLang="en-US" sz="1600" b="1" dirty="0">
                <a:cs typeface="Times New Roman" panose="02020603050405020304" pitchFamily="18" charset="0"/>
              </a:rPr>
              <a:t>	</a:t>
            </a:r>
            <a:r>
              <a:rPr lang="en-GB" altLang="en-US" sz="1600" b="1" u="sng" dirty="0">
                <a:solidFill>
                  <a:schemeClr val="accent2"/>
                </a:solidFill>
                <a:cs typeface="Times New Roman" panose="02020603050405020304" pitchFamily="18" charset="0"/>
              </a:rPr>
              <a:t>Protein sequences</a:t>
            </a:r>
          </a:p>
          <a:p>
            <a:pPr>
              <a:lnSpc>
                <a:spcPct val="150000"/>
              </a:lnSpc>
            </a:pPr>
            <a:r>
              <a:rPr lang="en-GB" altLang="en-US" sz="1600" b="1" dirty="0">
                <a:cs typeface="Times New Roman" panose="02020603050405020304" pitchFamily="18" charset="0"/>
              </a:rPr>
              <a:t>	</a:t>
            </a:r>
            <a:r>
              <a:rPr lang="en-GB" altLang="en-US" sz="1600" b="1" dirty="0" err="1">
                <a:cs typeface="Times New Roman" panose="02020603050405020304" pitchFamily="18" charset="0"/>
              </a:rPr>
              <a:t>blastp</a:t>
            </a:r>
            <a:r>
              <a:rPr lang="en-GB" altLang="en-US" sz="1600" dirty="0">
                <a:cs typeface="Times New Roman" panose="02020603050405020304" pitchFamily="18" charset="0"/>
              </a:rPr>
              <a:t>: protein query vs protein database</a:t>
            </a:r>
          </a:p>
          <a:p>
            <a:pPr>
              <a:lnSpc>
                <a:spcPct val="150000"/>
              </a:lnSpc>
            </a:pPr>
            <a:r>
              <a:rPr lang="en-GB" altLang="en-US" sz="1600" b="1" dirty="0">
                <a:cs typeface="Times New Roman" panose="02020603050405020304" pitchFamily="18" charset="0"/>
              </a:rPr>
              <a:t>	</a:t>
            </a:r>
            <a:r>
              <a:rPr lang="en-GB" altLang="en-US" sz="1600" b="1" dirty="0" err="1">
                <a:cs typeface="Times New Roman" panose="02020603050405020304" pitchFamily="18" charset="0"/>
              </a:rPr>
              <a:t>tblastx</a:t>
            </a:r>
            <a:r>
              <a:rPr lang="en-GB" altLang="en-US" sz="1600" dirty="0">
                <a:cs typeface="Times New Roman" panose="02020603050405020304" pitchFamily="18" charset="0"/>
              </a:rPr>
              <a:t>: translated query vs translated database (all 6 frames)</a:t>
            </a:r>
          </a:p>
          <a:p>
            <a:pPr>
              <a:lnSpc>
                <a:spcPct val="150000"/>
              </a:lnSpc>
            </a:pPr>
            <a:endParaRPr lang="en-GB" altLang="en-US" sz="16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altLang="en-US" sz="1600" b="1" u="sng" dirty="0" err="1">
                <a:cs typeface="Times New Roman" panose="02020603050405020304" pitchFamily="18" charset="0"/>
              </a:rPr>
              <a:t>FastA</a:t>
            </a:r>
            <a:r>
              <a:rPr lang="en-GB" altLang="en-US" sz="1600" b="1" u="sng" dirty="0">
                <a:cs typeface="Times New Roman" panose="02020603050405020304" pitchFamily="18" charset="0"/>
              </a:rPr>
              <a:t>:</a:t>
            </a:r>
            <a:endParaRPr lang="en-GB" altLang="en-US" sz="1600" dirty="0"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altLang="en-US" sz="1600" dirty="0">
                <a:cs typeface="Times New Roman" panose="02020603050405020304" pitchFamily="18" charset="0"/>
              </a:rPr>
              <a:t> </a:t>
            </a:r>
            <a:r>
              <a:rPr lang="en-GB" altLang="en-US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Provides sequence similarity and homology searching against nucleotide and protein databases using the </a:t>
            </a:r>
            <a:r>
              <a:rPr lang="en-GB" altLang="en-US" sz="16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Fasta</a:t>
            </a:r>
            <a:r>
              <a:rPr lang="en-GB" altLang="en-US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 programs. </a:t>
            </a:r>
            <a:r>
              <a:rPr lang="en-GB" altLang="en-US" sz="16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Fasta</a:t>
            </a:r>
            <a:r>
              <a:rPr lang="en-GB" altLang="en-US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 can be very specific when identifying long regions of low similarity especially for highly diverged sequences.</a:t>
            </a:r>
          </a:p>
        </p:txBody>
      </p:sp>
    </p:spTree>
    <p:extLst>
      <p:ext uri="{BB962C8B-B14F-4D97-AF65-F5344CB8AC3E}">
        <p14:creationId xmlns:p14="http://schemas.microsoft.com/office/powerpoint/2010/main" val="2373247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>
            <a:extLst>
              <a:ext uri="{FF2B5EF4-FFF2-40B4-BE49-F238E27FC236}">
                <a16:creationId xmlns:a16="http://schemas.microsoft.com/office/drawing/2014/main" id="{0FF48F97-D783-AA45-A63D-5BAF74EBE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066800"/>
            <a:ext cx="5029200" cy="460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GB" altLang="en-US" sz="4000">
                <a:latin typeface="Courier" pitchFamily="2" charset="0"/>
              </a:rPr>
              <a:t>..H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M</a:t>
            </a:r>
            <a:r>
              <a:rPr lang="en-GB" altLang="en-US" sz="4000">
                <a:latin typeface="Courier" pitchFamily="2" charset="0"/>
              </a:rPr>
              <a:t>P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LKH</a:t>
            </a:r>
            <a:r>
              <a:rPr lang="en-GB" altLang="en-US" sz="4000">
                <a:latin typeface="Courier" pitchFamily="2" charset="0"/>
              </a:rPr>
              <a:t>PL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HP</a:t>
            </a:r>
            <a:r>
              <a:rPr lang="en-GB" altLang="en-US" sz="4000">
                <a:latin typeface="Courier" pitchFamily="2" charset="0"/>
              </a:rPr>
              <a:t>..</a:t>
            </a:r>
          </a:p>
          <a:p>
            <a:pPr eaLnBrk="0" hangingPunct="0"/>
            <a:r>
              <a:rPr lang="en-GB" altLang="en-US" sz="4000">
                <a:latin typeface="Courier" pitchFamily="2" charset="0"/>
              </a:rPr>
              <a:t>..R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M</a:t>
            </a:r>
            <a:r>
              <a:rPr lang="en-GB" altLang="en-US" sz="4000">
                <a:latin typeface="Courier" pitchFamily="2" charset="0"/>
              </a:rPr>
              <a:t>L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LKH</a:t>
            </a:r>
            <a:r>
              <a:rPr lang="en-GB" altLang="en-US" sz="4000">
                <a:latin typeface="Courier" pitchFamily="2" charset="0"/>
              </a:rPr>
              <a:t>RP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HP</a:t>
            </a:r>
            <a:r>
              <a:rPr lang="en-GB" altLang="en-US" sz="4000">
                <a:latin typeface="Courier" pitchFamily="2" charset="0"/>
              </a:rPr>
              <a:t>..</a:t>
            </a:r>
          </a:p>
          <a:p>
            <a:pPr eaLnBrk="0" hangingPunct="0"/>
            <a:r>
              <a:rPr lang="en-GB" altLang="en-US" sz="4000">
                <a:latin typeface="Courier" pitchFamily="2" charset="0"/>
              </a:rPr>
              <a:t>..G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M</a:t>
            </a:r>
            <a:r>
              <a:rPr lang="en-GB" altLang="en-US" sz="4000">
                <a:latin typeface="Courier" pitchFamily="2" charset="0"/>
              </a:rPr>
              <a:t>R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LKH</a:t>
            </a:r>
            <a:r>
              <a:rPr lang="en-GB" altLang="en-US" sz="4000">
                <a:latin typeface="Courier" pitchFamily="2" charset="0"/>
              </a:rPr>
              <a:t>GH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HP</a:t>
            </a:r>
            <a:r>
              <a:rPr lang="en-GB" altLang="en-US" sz="4000">
                <a:latin typeface="Courier" pitchFamily="2" charset="0"/>
              </a:rPr>
              <a:t>..</a:t>
            </a:r>
          </a:p>
          <a:p>
            <a:pPr eaLnBrk="0" hangingPunct="0"/>
            <a:r>
              <a:rPr lang="en-GB" altLang="en-US" sz="4000">
                <a:latin typeface="Courier" pitchFamily="2" charset="0"/>
              </a:rPr>
              <a:t>..P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M</a:t>
            </a:r>
            <a:r>
              <a:rPr lang="en-GB" altLang="en-US" sz="4000">
                <a:latin typeface="Courier" pitchFamily="2" charset="0"/>
              </a:rPr>
              <a:t>G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LKH</a:t>
            </a:r>
            <a:r>
              <a:rPr lang="en-GB" altLang="en-US" sz="4000">
                <a:latin typeface="Courier" pitchFamily="2" charset="0"/>
              </a:rPr>
              <a:t>AG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HP</a:t>
            </a:r>
            <a:r>
              <a:rPr lang="en-GB" altLang="en-US" sz="4000">
                <a:latin typeface="Courier" pitchFamily="2" charset="0"/>
              </a:rPr>
              <a:t>..</a:t>
            </a:r>
          </a:p>
          <a:p>
            <a:pPr eaLnBrk="0" hangingPunct="0"/>
            <a:endParaRPr lang="en-GB" altLang="en-US" sz="4000">
              <a:latin typeface="Courier" pitchFamily="2" charset="0"/>
            </a:endParaRPr>
          </a:p>
          <a:p>
            <a:pPr eaLnBrk="0" hangingPunct="0"/>
            <a:r>
              <a:rPr lang="en-GB" altLang="en-US" sz="4000">
                <a:latin typeface="Courier" pitchFamily="2" charset="0"/>
              </a:rPr>
              <a:t>..-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M</a:t>
            </a:r>
            <a:r>
              <a:rPr lang="en-GB" altLang="en-US" sz="4000">
                <a:latin typeface="Courier" pitchFamily="2" charset="0"/>
              </a:rPr>
              <a:t>-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LKH</a:t>
            </a:r>
            <a:r>
              <a:rPr lang="en-GB" altLang="en-US" sz="4000">
                <a:latin typeface="Courier" pitchFamily="2" charset="0"/>
              </a:rPr>
              <a:t>--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HP</a:t>
            </a:r>
            <a:r>
              <a:rPr lang="en-GB" altLang="en-US" sz="4000">
                <a:latin typeface="Courier" pitchFamily="2" charset="0"/>
              </a:rPr>
              <a:t>..</a:t>
            </a:r>
          </a:p>
          <a:p>
            <a:pPr eaLnBrk="0" hangingPunct="0"/>
            <a:endParaRPr lang="en-GB" altLang="en-US" sz="2800">
              <a:latin typeface="Courier" pitchFamily="2" charset="0"/>
            </a:endParaRPr>
          </a:p>
          <a:p>
            <a:pPr eaLnBrk="0" hangingPunct="0"/>
            <a:endParaRPr lang="en-GB" altLang="en-US" sz="2800">
              <a:latin typeface="Courier" pitchFamily="2" charset="0"/>
            </a:endParaRPr>
          </a:p>
        </p:txBody>
      </p:sp>
      <p:sp>
        <p:nvSpPr>
          <p:cNvPr id="58371" name="Text Box 3">
            <a:extLst>
              <a:ext uri="{FF2B5EF4-FFF2-40B4-BE49-F238E27FC236}">
                <a16:creationId xmlns:a16="http://schemas.microsoft.com/office/drawing/2014/main" id="{76EE2105-E3DC-0F4B-8519-66F4D1B64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1" y="4267200"/>
            <a:ext cx="8386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altLang="en-US"/>
              <a:t>Profile</a:t>
            </a:r>
          </a:p>
        </p:txBody>
      </p:sp>
      <p:sp>
        <p:nvSpPr>
          <p:cNvPr id="58372" name="Text Box 4">
            <a:extLst>
              <a:ext uri="{FF2B5EF4-FFF2-40B4-BE49-F238E27FC236}">
                <a16:creationId xmlns:a16="http://schemas.microsoft.com/office/drawing/2014/main" id="{432A8318-9402-1849-ADE8-784272543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1" y="2209800"/>
            <a:ext cx="21082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altLang="en-US"/>
              <a:t>aligned sequences</a:t>
            </a:r>
          </a:p>
        </p:txBody>
      </p:sp>
      <p:sp>
        <p:nvSpPr>
          <p:cNvPr id="58373" name="AutoShape 5">
            <a:extLst>
              <a:ext uri="{FF2B5EF4-FFF2-40B4-BE49-F238E27FC236}">
                <a16:creationId xmlns:a16="http://schemas.microsoft.com/office/drawing/2014/main" id="{3B4AFFBA-4126-6E4C-9B2A-F3CD7B49B5AB}"/>
              </a:ext>
            </a:extLst>
          </p:cNvPr>
          <p:cNvSpPr>
            <a:spLocks/>
          </p:cNvSpPr>
          <p:nvPr/>
        </p:nvSpPr>
        <p:spPr bwMode="auto">
          <a:xfrm>
            <a:off x="4419600" y="1447800"/>
            <a:ext cx="304800" cy="1981200"/>
          </a:xfrm>
          <a:prstGeom prst="leftBrace">
            <a:avLst>
              <a:gd name="adj1" fmla="val 54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5" name="Text Box 7">
            <a:extLst>
              <a:ext uri="{FF2B5EF4-FFF2-40B4-BE49-F238E27FC236}">
                <a16:creationId xmlns:a16="http://schemas.microsoft.com/office/drawing/2014/main" id="{4A58F950-D42E-7445-930B-16F3BDA8F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9560" y="334964"/>
            <a:ext cx="334899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GB" altLang="en-US" sz="3200" b="1"/>
              <a:t>Protein profiling</a:t>
            </a:r>
          </a:p>
        </p:txBody>
      </p:sp>
    </p:spTree>
    <p:extLst>
      <p:ext uri="{BB962C8B-B14F-4D97-AF65-F5344CB8AC3E}">
        <p14:creationId xmlns:p14="http://schemas.microsoft.com/office/powerpoint/2010/main" val="531135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>
            <a:extLst>
              <a:ext uri="{FF2B5EF4-FFF2-40B4-BE49-F238E27FC236}">
                <a16:creationId xmlns:a16="http://schemas.microsoft.com/office/drawing/2014/main" id="{923B2ECD-0A4E-8D40-8952-CB4B791F8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720850"/>
            <a:ext cx="5029200" cy="460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GB" altLang="en-US" sz="4000">
                <a:latin typeface="Courier" pitchFamily="2" charset="0"/>
              </a:rPr>
              <a:t>..H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M</a:t>
            </a:r>
            <a:r>
              <a:rPr lang="en-GB" altLang="en-US" sz="4000">
                <a:solidFill>
                  <a:srgbClr val="FF0000"/>
                </a:solidFill>
                <a:latin typeface="Courier" pitchFamily="2" charset="0"/>
              </a:rPr>
              <a:t>P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LKH</a:t>
            </a:r>
            <a:r>
              <a:rPr lang="en-GB" altLang="en-US" sz="4000">
                <a:solidFill>
                  <a:srgbClr val="33CC33"/>
                </a:solidFill>
                <a:latin typeface="Courier" pitchFamily="2" charset="0"/>
              </a:rPr>
              <a:t>R</a:t>
            </a:r>
            <a:r>
              <a:rPr lang="en-GB" altLang="en-US" sz="4000">
                <a:latin typeface="Courier" pitchFamily="2" charset="0"/>
              </a:rPr>
              <a:t>L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HP</a:t>
            </a:r>
            <a:r>
              <a:rPr lang="en-GB" altLang="en-US" sz="4000">
                <a:latin typeface="Courier" pitchFamily="2" charset="0"/>
              </a:rPr>
              <a:t>..</a:t>
            </a:r>
          </a:p>
          <a:p>
            <a:pPr eaLnBrk="0" hangingPunct="0"/>
            <a:r>
              <a:rPr lang="en-GB" altLang="en-US" sz="4000">
                <a:latin typeface="Courier" pitchFamily="2" charset="0"/>
              </a:rPr>
              <a:t>..R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M</a:t>
            </a:r>
            <a:r>
              <a:rPr lang="en-GB" altLang="en-US" sz="4000">
                <a:solidFill>
                  <a:srgbClr val="FF0000"/>
                </a:solidFill>
                <a:latin typeface="Courier" pitchFamily="2" charset="0"/>
              </a:rPr>
              <a:t>P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LKH</a:t>
            </a:r>
            <a:r>
              <a:rPr lang="en-GB" altLang="en-US" sz="4000">
                <a:solidFill>
                  <a:srgbClr val="33CC33"/>
                </a:solidFill>
                <a:latin typeface="Courier" pitchFamily="2" charset="0"/>
              </a:rPr>
              <a:t>R</a:t>
            </a:r>
            <a:r>
              <a:rPr lang="en-GB" altLang="en-US" sz="4000">
                <a:latin typeface="Courier" pitchFamily="2" charset="0"/>
              </a:rPr>
              <a:t>P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HP</a:t>
            </a:r>
            <a:r>
              <a:rPr lang="en-GB" altLang="en-US" sz="4000">
                <a:latin typeface="Courier" pitchFamily="2" charset="0"/>
              </a:rPr>
              <a:t>..</a:t>
            </a:r>
          </a:p>
          <a:p>
            <a:pPr eaLnBrk="0" hangingPunct="0"/>
            <a:r>
              <a:rPr lang="en-GB" altLang="en-US" sz="4000">
                <a:latin typeface="Courier" pitchFamily="2" charset="0"/>
              </a:rPr>
              <a:t>..G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M</a:t>
            </a:r>
            <a:r>
              <a:rPr lang="en-GB" altLang="en-US" sz="4000">
                <a:latin typeface="Courier" pitchFamily="2" charset="0"/>
              </a:rPr>
              <a:t>R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LKH</a:t>
            </a:r>
            <a:r>
              <a:rPr lang="en-GB" altLang="en-US" sz="4000">
                <a:solidFill>
                  <a:srgbClr val="33CC33"/>
                </a:solidFill>
                <a:latin typeface="Courier" pitchFamily="2" charset="0"/>
              </a:rPr>
              <a:t>R</a:t>
            </a:r>
            <a:r>
              <a:rPr lang="en-GB" altLang="en-US" sz="4000">
                <a:latin typeface="Courier" pitchFamily="2" charset="0"/>
              </a:rPr>
              <a:t>H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HP</a:t>
            </a:r>
            <a:r>
              <a:rPr lang="en-GB" altLang="en-US" sz="4000">
                <a:latin typeface="Courier" pitchFamily="2" charset="0"/>
              </a:rPr>
              <a:t>..</a:t>
            </a:r>
          </a:p>
          <a:p>
            <a:pPr eaLnBrk="0" hangingPunct="0"/>
            <a:r>
              <a:rPr lang="en-GB" altLang="en-US" sz="4000">
                <a:latin typeface="Courier" pitchFamily="2" charset="0"/>
              </a:rPr>
              <a:t>..P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M</a:t>
            </a:r>
            <a:r>
              <a:rPr lang="en-GB" altLang="en-US" sz="4000">
                <a:latin typeface="Courier" pitchFamily="2" charset="0"/>
              </a:rPr>
              <a:t>G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LKH</a:t>
            </a:r>
            <a:r>
              <a:rPr lang="en-GB" altLang="en-US" sz="4000">
                <a:latin typeface="Courier" pitchFamily="2" charset="0"/>
              </a:rPr>
              <a:t>AG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HP</a:t>
            </a:r>
            <a:r>
              <a:rPr lang="en-GB" altLang="en-US" sz="4000">
                <a:latin typeface="Courier" pitchFamily="2" charset="0"/>
              </a:rPr>
              <a:t>..</a:t>
            </a:r>
          </a:p>
          <a:p>
            <a:pPr eaLnBrk="0" hangingPunct="0"/>
            <a:endParaRPr lang="en-GB" altLang="en-US" sz="4000">
              <a:latin typeface="Courier" pitchFamily="2" charset="0"/>
            </a:endParaRPr>
          </a:p>
          <a:p>
            <a:pPr eaLnBrk="0" hangingPunct="0"/>
            <a:r>
              <a:rPr lang="en-GB" altLang="en-US" sz="4000">
                <a:latin typeface="Courier" pitchFamily="2" charset="0"/>
              </a:rPr>
              <a:t>..-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M</a:t>
            </a:r>
            <a:r>
              <a:rPr lang="en-GB" altLang="en-US" sz="2800">
                <a:solidFill>
                  <a:srgbClr val="FF0000"/>
                </a:solidFill>
                <a:latin typeface="Courier" pitchFamily="2" charset="0"/>
              </a:rPr>
              <a:t>P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LKH</a:t>
            </a:r>
            <a:r>
              <a:rPr lang="en-GB" altLang="en-US" sz="3600">
                <a:solidFill>
                  <a:srgbClr val="33CC33"/>
                </a:solidFill>
                <a:latin typeface="Courier" pitchFamily="2" charset="0"/>
              </a:rPr>
              <a:t>R</a:t>
            </a:r>
            <a:r>
              <a:rPr lang="en-GB" altLang="en-US" sz="4000">
                <a:latin typeface="Courier" pitchFamily="2" charset="0"/>
              </a:rPr>
              <a:t>-</a:t>
            </a:r>
            <a:r>
              <a:rPr lang="en-GB" altLang="en-US" sz="4000">
                <a:solidFill>
                  <a:schemeClr val="accent2"/>
                </a:solidFill>
                <a:latin typeface="Courier" pitchFamily="2" charset="0"/>
              </a:rPr>
              <a:t>HP</a:t>
            </a:r>
            <a:r>
              <a:rPr lang="en-GB" altLang="en-US" sz="4000">
                <a:latin typeface="Courier" pitchFamily="2" charset="0"/>
              </a:rPr>
              <a:t>..</a:t>
            </a:r>
          </a:p>
          <a:p>
            <a:pPr eaLnBrk="0" hangingPunct="0"/>
            <a:endParaRPr lang="en-GB" altLang="en-US" sz="2800">
              <a:latin typeface="Courier" pitchFamily="2" charset="0"/>
            </a:endParaRPr>
          </a:p>
          <a:p>
            <a:pPr eaLnBrk="0" hangingPunct="0"/>
            <a:endParaRPr lang="en-GB" altLang="en-US" sz="2800">
              <a:latin typeface="Courier" pitchFamily="2" charset="0"/>
            </a:endParaRPr>
          </a:p>
        </p:txBody>
      </p:sp>
      <p:sp>
        <p:nvSpPr>
          <p:cNvPr id="65539" name="Text Box 3">
            <a:extLst>
              <a:ext uri="{FF2B5EF4-FFF2-40B4-BE49-F238E27FC236}">
                <a16:creationId xmlns:a16="http://schemas.microsoft.com/office/drawing/2014/main" id="{4B8216E1-BACD-214D-A1F0-B89B8A64F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1" y="4921250"/>
            <a:ext cx="8386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altLang="en-US"/>
              <a:t>Profile</a:t>
            </a:r>
          </a:p>
        </p:txBody>
      </p:sp>
      <p:sp>
        <p:nvSpPr>
          <p:cNvPr id="65540" name="Text Box 4">
            <a:extLst>
              <a:ext uri="{FF2B5EF4-FFF2-40B4-BE49-F238E27FC236}">
                <a16:creationId xmlns:a16="http://schemas.microsoft.com/office/drawing/2014/main" id="{D3952FEF-D0CC-0A4D-B398-70DDCA026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1" y="2863850"/>
            <a:ext cx="21082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altLang="en-US"/>
              <a:t>aligned sequences</a:t>
            </a:r>
          </a:p>
        </p:txBody>
      </p:sp>
      <p:sp>
        <p:nvSpPr>
          <p:cNvPr id="65541" name="AutoShape 5">
            <a:extLst>
              <a:ext uri="{FF2B5EF4-FFF2-40B4-BE49-F238E27FC236}">
                <a16:creationId xmlns:a16="http://schemas.microsoft.com/office/drawing/2014/main" id="{8FA312CF-CA94-1140-BDC7-D8468B9A51BD}"/>
              </a:ext>
            </a:extLst>
          </p:cNvPr>
          <p:cNvSpPr>
            <a:spLocks/>
          </p:cNvSpPr>
          <p:nvPr/>
        </p:nvSpPr>
        <p:spPr bwMode="auto">
          <a:xfrm>
            <a:off x="4419600" y="2101850"/>
            <a:ext cx="304800" cy="1981200"/>
          </a:xfrm>
          <a:prstGeom prst="leftBrace">
            <a:avLst>
              <a:gd name="adj1" fmla="val 541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43" name="Text Box 7">
            <a:extLst>
              <a:ext uri="{FF2B5EF4-FFF2-40B4-BE49-F238E27FC236}">
                <a16:creationId xmlns:a16="http://schemas.microsoft.com/office/drawing/2014/main" id="{3CC635F8-EAA8-7E42-B7A0-D70FB5A98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245" y="66525"/>
            <a:ext cx="985398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altLang="en-US" sz="3600" dirty="0"/>
              <a:t>More  sophisticated protein profiles score each </a:t>
            </a:r>
          </a:p>
          <a:p>
            <a:pPr algn="ctr" eaLnBrk="0" hangingPunct="0"/>
            <a:r>
              <a:rPr lang="en-GB" altLang="en-US" sz="3600" dirty="0"/>
              <a:t>amino acid in the motif</a:t>
            </a:r>
          </a:p>
        </p:txBody>
      </p:sp>
      <p:sp>
        <p:nvSpPr>
          <p:cNvPr id="65544" name="Text Box 8">
            <a:extLst>
              <a:ext uri="{FF2B5EF4-FFF2-40B4-BE49-F238E27FC236}">
                <a16:creationId xmlns:a16="http://schemas.microsoft.com/office/drawing/2014/main" id="{141FC3B1-47DE-6B45-9D4C-9ED71A9A74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825" y="5635625"/>
            <a:ext cx="7818438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en-US" sz="1600" b="1"/>
              <a:t>Hidden Markov Models (HMMs):</a:t>
            </a:r>
            <a:r>
              <a:rPr lang="en-GB" altLang="en-US" sz="1600"/>
              <a:t> The HMM is a statistical model that considers all possible combinations of matches, mismatches and gaps to generate an alignment of a set of sequences. </a:t>
            </a:r>
          </a:p>
        </p:txBody>
      </p:sp>
    </p:spTree>
    <p:extLst>
      <p:ext uri="{BB962C8B-B14F-4D97-AF65-F5344CB8AC3E}">
        <p14:creationId xmlns:p14="http://schemas.microsoft.com/office/powerpoint/2010/main" val="3790332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>
            <a:extLst>
              <a:ext uri="{FF2B5EF4-FFF2-40B4-BE49-F238E27FC236}">
                <a16:creationId xmlns:a16="http://schemas.microsoft.com/office/drawing/2014/main" id="{970629DB-7947-0A42-9743-7BD4C62FA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789" y="217856"/>
            <a:ext cx="1164934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altLang="en-US" sz="3600" b="1" dirty="0">
                <a:latin typeface="Helvetica" pitchFamily="2" charset="0"/>
              </a:rPr>
              <a:t> Profile based predictors of protein domains / motifs</a:t>
            </a:r>
            <a:endParaRPr lang="en-GB" altLang="en-US" sz="3600" b="1" dirty="0"/>
          </a:p>
        </p:txBody>
      </p:sp>
      <p:pic>
        <p:nvPicPr>
          <p:cNvPr id="70659" name="Picture 3" descr="prosite">
            <a:extLst>
              <a:ext uri="{FF2B5EF4-FFF2-40B4-BE49-F238E27FC236}">
                <a16:creationId xmlns:a16="http://schemas.microsoft.com/office/drawing/2014/main" id="{731736B6-2E8E-2143-A305-7CF0BDC4D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51014"/>
            <a:ext cx="1866900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61" name="Text Box 5">
            <a:extLst>
              <a:ext uri="{FF2B5EF4-FFF2-40B4-BE49-F238E27FC236}">
                <a16:creationId xmlns:a16="http://schemas.microsoft.com/office/drawing/2014/main" id="{428874F1-66F7-474D-B95F-302434065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900" y="1600111"/>
            <a:ext cx="844333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altLang="en-US" dirty="0"/>
              <a:t>Motif database in form of regular expressions. Not necessarily the whole domain.</a:t>
            </a:r>
          </a:p>
          <a:p>
            <a:pPr eaLnBrk="0" hangingPunct="0"/>
            <a:endParaRPr lang="en-GB" altLang="en-US" dirty="0"/>
          </a:p>
          <a:p>
            <a:pPr eaLnBrk="0" hangingPunct="0"/>
            <a:r>
              <a:rPr lang="en-GB" altLang="en-US" dirty="0"/>
              <a:t>K-x(12)-[DE]     = lysine, any 12, Aspartic acid or Glutamic acid.</a:t>
            </a:r>
          </a:p>
          <a:p>
            <a:pPr eaLnBrk="0" hangingPunct="0"/>
            <a:r>
              <a:rPr lang="en-GB" altLang="en-US" dirty="0"/>
              <a:t>Returns 1 or 0, i.e. very rigid and can be very inaccurate for small simple motifs</a:t>
            </a:r>
          </a:p>
        </p:txBody>
      </p:sp>
      <p:sp>
        <p:nvSpPr>
          <p:cNvPr id="70662" name="Text Box 6">
            <a:extLst>
              <a:ext uri="{FF2B5EF4-FFF2-40B4-BE49-F238E27FC236}">
                <a16:creationId xmlns:a16="http://schemas.microsoft.com/office/drawing/2014/main" id="{3601BAF8-A2F2-414D-A03E-C7678545A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9119" y="3258429"/>
            <a:ext cx="74430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GB" altLang="en-US" dirty="0"/>
              <a:t>Motif search tools based on </a:t>
            </a:r>
            <a:r>
              <a:rPr lang="en-GB" altLang="en-US" dirty="0" err="1"/>
              <a:t>Prosite</a:t>
            </a:r>
            <a:r>
              <a:rPr lang="en-GB" altLang="en-US" dirty="0"/>
              <a:t> but with multiple alignment profiling</a:t>
            </a:r>
          </a:p>
        </p:txBody>
      </p:sp>
      <p:pic>
        <p:nvPicPr>
          <p:cNvPr id="70663" name="Picture 7" descr="smart">
            <a:extLst>
              <a:ext uri="{FF2B5EF4-FFF2-40B4-BE49-F238E27FC236}">
                <a16:creationId xmlns:a16="http://schemas.microsoft.com/office/drawing/2014/main" id="{AAFF563F-E690-6748-9BDC-6261CD828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 flipV="1">
            <a:off x="1787526" y="4322763"/>
            <a:ext cx="2149475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64" name="Text Box 8">
            <a:extLst>
              <a:ext uri="{FF2B5EF4-FFF2-40B4-BE49-F238E27FC236}">
                <a16:creationId xmlns:a16="http://schemas.microsoft.com/office/drawing/2014/main" id="{73612A83-28D6-664A-BAA2-6B8F6F90E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0725" y="4824414"/>
            <a:ext cx="58230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GB" altLang="en-US" dirty="0"/>
              <a:t>Collection of HMM’s usually covering the whole domain</a:t>
            </a:r>
          </a:p>
        </p:txBody>
      </p:sp>
      <p:pic>
        <p:nvPicPr>
          <p:cNvPr id="70665" name="Picture 9" descr="newprintslogo">
            <a:extLst>
              <a:ext uri="{FF2B5EF4-FFF2-40B4-BE49-F238E27FC236}">
                <a16:creationId xmlns:a16="http://schemas.microsoft.com/office/drawing/2014/main" id="{EEC36B8F-7A21-A044-94A8-33A7551BD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3203575"/>
            <a:ext cx="22225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7" name="Picture 11">
            <a:extLst>
              <a:ext uri="{FF2B5EF4-FFF2-40B4-BE49-F238E27FC236}">
                <a16:creationId xmlns:a16="http://schemas.microsoft.com/office/drawing/2014/main" id="{FD22A34D-C40C-0449-AFB4-B0F66D16E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1" t="22223" r="1875" b="70456"/>
          <a:stretch>
            <a:fillRect/>
          </a:stretch>
        </p:blipFill>
        <p:spPr bwMode="auto">
          <a:xfrm>
            <a:off x="1981200" y="5026025"/>
            <a:ext cx="147320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5205485"/>
      </p:ext>
    </p:extLst>
  </p:cSld>
  <p:clrMapOvr>
    <a:masterClrMapping/>
  </p:clrMapOvr>
  <p:transition>
    <p:pull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2193</TotalTime>
  <Words>505</Words>
  <Application>Microsoft Macintosh PowerPoint</Application>
  <PresentationFormat>Widescreen</PresentationFormat>
  <Paragraphs>157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굴림</vt:lpstr>
      <vt:lpstr>Arial</vt:lpstr>
      <vt:lpstr>Calibri</vt:lpstr>
      <vt:lpstr>Courier</vt:lpstr>
      <vt:lpstr>DejaVu Sans</vt:lpstr>
      <vt:lpstr>Helvetica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Alignment methods</vt:lpstr>
      <vt:lpstr>Function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NIH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Karlynn Noble;meghan.coakley@nih.gov</dc:creator>
  <dc:description/>
  <cp:lastModifiedBy>Roy, Amitava (NIH/NIAID) [C]</cp:lastModifiedBy>
  <cp:revision>192</cp:revision>
  <cp:lastPrinted>2015-05-28T13:25:58Z</cp:lastPrinted>
  <dcterms:created xsi:type="dcterms:W3CDTF">2015-04-15T14:43:01Z</dcterms:created>
  <dcterms:modified xsi:type="dcterms:W3CDTF">2018-08-20T18:51:57Z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16.0015</vt:lpwstr>
  </property>
  <property fmtid="{D5CDD505-2E9C-101B-9397-08002B2CF9AE}" pid="3" name="Company">
    <vt:lpwstr>NIH</vt:lpwstr>
  </property>
  <property fmtid="{D5CDD505-2E9C-101B-9397-08002B2CF9AE}" pid="4" name="ContentTypeId">
    <vt:lpwstr>0x0101001FD97383875710458463EDA0E89A10EA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Notes">
    <vt:i4>1</vt:i4>
  </property>
  <property fmtid="{D5CDD505-2E9C-101B-9397-08002B2CF9AE}" pid="10" name="PresentationFormat">
    <vt:lpwstr>Widescreen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4</vt:i4>
  </property>
</Properties>
</file>